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3"/>
    <p:sldId id="257" r:id="rId14"/>
    <p:sldId id="258" r:id="rId15"/>
    <p:sldId id="259" r:id="rId16"/>
    <p:sldId id="260" r:id="rId17"/>
  </p:sldIdLst>
  <p:sldSz cx="8953500" cy="75057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League Spartan" charset="1" panose="00000800000000000000"/>
      <p:regular r:id="rId10"/>
    </p:embeddedFont>
    <p:embeddedFont>
      <p:font typeface="Nourd Bold" charset="1" panose="00000700000000000000"/>
      <p:regular r:id="rId11"/>
    </p:embeddedFont>
    <p:embeddedFont>
      <p:font typeface="Nourd Bold Bold" charset="1" panose="00000A0000000000000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slides/slide1.xml" Type="http://schemas.openxmlformats.org/officeDocument/2006/relationships/slide"/><Relationship Id="rId14" Target="slides/slide2.xml" Type="http://schemas.openxmlformats.org/officeDocument/2006/relationships/slide"/><Relationship Id="rId15" Target="slides/slide3.xml" Type="http://schemas.openxmlformats.org/officeDocument/2006/relationships/slide"/><Relationship Id="rId16" Target="slides/slide4.xml" Type="http://schemas.openxmlformats.org/officeDocument/2006/relationships/slide"/><Relationship Id="rId17" Target="slides/slide5.xml" Type="http://schemas.openxmlformats.org/officeDocument/2006/relationships/slide"/><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7.jpeg" Type="http://schemas.openxmlformats.org/officeDocument/2006/relationships/image"/><Relationship Id="rId4" Target="../media/image8.jpeg" Type="http://schemas.openxmlformats.org/officeDocument/2006/relationships/image"/><Relationship Id="rId5" Target="../media/image9.jpeg" Type="http://schemas.openxmlformats.org/officeDocument/2006/relationships/image"/><Relationship Id="rId6" Target="../media/image10.png" Type="http://schemas.openxmlformats.org/officeDocument/2006/relationships/image"/><Relationship Id="rId7" Target="../media/image11.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162989" y="2346514"/>
            <a:ext cx="6627522" cy="2812672"/>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635426" y="0"/>
            <a:ext cx="6088909" cy="2878393"/>
          </a:xfrm>
          <a:prstGeom prst="rect">
            <a:avLst/>
          </a:prstGeom>
        </p:spPr>
      </p:pic>
      <p:sp>
        <p:nvSpPr>
          <p:cNvPr name="TextBox 3" id="3"/>
          <p:cNvSpPr txBox="true"/>
          <p:nvPr/>
        </p:nvSpPr>
        <p:spPr>
          <a:xfrm rot="0">
            <a:off x="1698027" y="0"/>
            <a:ext cx="5963708" cy="2020576"/>
          </a:xfrm>
          <a:prstGeom prst="rect">
            <a:avLst/>
          </a:prstGeom>
        </p:spPr>
        <p:txBody>
          <a:bodyPr anchor="t" rtlCol="false" tIns="0" lIns="0" bIns="0" rIns="0">
            <a:spAutoFit/>
          </a:bodyPr>
          <a:lstStyle/>
          <a:p>
            <a:pPr algn="ctr">
              <a:lnSpc>
                <a:spcPts val="4008"/>
              </a:lnSpc>
            </a:pPr>
            <a:r>
              <a:rPr lang="en-US" sz="3348">
                <a:solidFill>
                  <a:srgbClr val="FFFFFF"/>
                </a:solidFill>
                <a:latin typeface="Nourd Bold"/>
              </a:rPr>
              <a:t>Supporting your child to understand what bullying is</a:t>
            </a:r>
          </a:p>
          <a:p>
            <a:pPr algn="ctr">
              <a:lnSpc>
                <a:spcPts val="4008"/>
              </a:lnSpc>
            </a:pPr>
            <a:r>
              <a:rPr lang="en-US" sz="3348">
                <a:solidFill>
                  <a:srgbClr val="FFFFFF"/>
                </a:solidFill>
                <a:latin typeface="Nourd Bold"/>
              </a:rPr>
              <a:t>and how it can effect others..</a:t>
            </a:r>
          </a:p>
        </p:txBody>
      </p:sp>
      <p:pic>
        <p:nvPicPr>
          <p:cNvPr name="Picture 4" id="4"/>
          <p:cNvPicPr>
            <a:picLocks noChangeAspect="true"/>
          </p:cNvPicPr>
          <p:nvPr/>
        </p:nvPicPr>
        <p:blipFill>
          <a:blip r:embed="rId4"/>
          <a:srcRect l="29205" t="0" r="30215" b="0"/>
          <a:stretch>
            <a:fillRect/>
          </a:stretch>
        </p:blipFill>
        <p:spPr>
          <a:xfrm flipH="false" flipV="false" rot="0">
            <a:off x="2770092" y="1901518"/>
            <a:ext cx="3413316" cy="5604182"/>
          </a:xfrm>
          <a:prstGeom prst="rect">
            <a:avLst/>
          </a:prstGeom>
        </p:spPr>
      </p:pic>
      <p:pic>
        <p:nvPicPr>
          <p:cNvPr name="Picture 5" id="5"/>
          <p:cNvPicPr>
            <a:picLocks noChangeAspect="true"/>
          </p:cNvPicPr>
          <p:nvPr/>
        </p:nvPicPr>
        <p:blipFill>
          <a:blip r:embed="rId5"/>
          <a:srcRect l="0" t="0" r="0" b="0"/>
          <a:stretch>
            <a:fillRect/>
          </a:stretch>
        </p:blipFill>
        <p:spPr>
          <a:xfrm flipH="false" flipV="false" rot="0">
            <a:off x="0" y="6083530"/>
            <a:ext cx="2203015" cy="1564141"/>
          </a:xfrm>
          <a:prstGeom prst="rect">
            <a:avLst/>
          </a:prstGeom>
        </p:spPr>
      </p:pic>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sp>
        <p:nvSpPr>
          <p:cNvPr name="TextBox 2" id="2"/>
          <p:cNvSpPr txBox="true"/>
          <p:nvPr/>
        </p:nvSpPr>
        <p:spPr>
          <a:xfrm rot="0">
            <a:off x="649034" y="366685"/>
            <a:ext cx="7553897" cy="5881199"/>
          </a:xfrm>
          <a:prstGeom prst="rect">
            <a:avLst/>
          </a:prstGeom>
        </p:spPr>
        <p:txBody>
          <a:bodyPr anchor="t" rtlCol="false" tIns="0" lIns="0" bIns="0" rIns="0">
            <a:spAutoFit/>
          </a:bodyPr>
          <a:lstStyle/>
          <a:p>
            <a:pPr algn="just" marL="432178" indent="-216089" lvl="1">
              <a:lnSpc>
                <a:spcPts val="3943"/>
              </a:lnSpc>
              <a:buFont typeface="Arial"/>
              <a:buChar char="•"/>
            </a:pPr>
            <a:r>
              <a:rPr lang="en-US" sz="2001">
                <a:solidFill>
                  <a:srgbClr val="004A99"/>
                </a:solidFill>
                <a:latin typeface="League Spartan"/>
              </a:rPr>
              <a:t>Talk to your child and explain what bullying is and how it can make people feel. </a:t>
            </a:r>
          </a:p>
          <a:p>
            <a:pPr algn="just" marL="432178" indent="-216089" lvl="1">
              <a:lnSpc>
                <a:spcPts val="3943"/>
              </a:lnSpc>
              <a:buFont typeface="Arial"/>
              <a:buChar char="•"/>
            </a:pPr>
            <a:r>
              <a:rPr lang="en-US" sz="2001">
                <a:solidFill>
                  <a:srgbClr val="004A99"/>
                </a:solidFill>
                <a:latin typeface="League Spartan"/>
              </a:rPr>
              <a:t>Some children and young people don't realise what they are doing is bullying, and how their words and actions effect others. It is important to let them know their behaviour is unacceptable and reassure them that you can help them to put it right.</a:t>
            </a:r>
          </a:p>
          <a:p>
            <a:pPr algn="just" marL="432178" indent="-216089" lvl="1">
              <a:lnSpc>
                <a:spcPts val="3943"/>
              </a:lnSpc>
              <a:buFont typeface="Arial"/>
              <a:buChar char="•"/>
            </a:pPr>
            <a:r>
              <a:rPr lang="en-US" sz="2001">
                <a:solidFill>
                  <a:srgbClr val="004A99"/>
                </a:solidFill>
                <a:latin typeface="League Spartan"/>
              </a:rPr>
              <a:t>Teach empathy, ask your child to think about how they would feel if they were experiencing bullying.</a:t>
            </a:r>
          </a:p>
          <a:p>
            <a:pPr algn="just" marL="432178" indent="-216089" lvl="1">
              <a:lnSpc>
                <a:spcPts val="3943"/>
              </a:lnSpc>
              <a:buFont typeface="Arial"/>
              <a:buChar char="•"/>
            </a:pPr>
            <a:r>
              <a:rPr lang="en-US" sz="2001">
                <a:solidFill>
                  <a:srgbClr val="004A99"/>
                </a:solidFill>
                <a:latin typeface="League Spartan"/>
              </a:rPr>
              <a:t>Sometimes, bullying is a communication that the child needs support. It is important to address the behaviour and find out what support the child needs. </a:t>
            </a:r>
          </a:p>
        </p:txBody>
      </p:sp>
      <p:pic>
        <p:nvPicPr>
          <p:cNvPr name="Picture 3" id="3"/>
          <p:cNvPicPr>
            <a:picLocks noChangeAspect="true"/>
          </p:cNvPicPr>
          <p:nvPr/>
        </p:nvPicPr>
        <p:blipFill>
          <a:blip r:embed="rId2"/>
          <a:srcRect l="0" t="0" r="0" b="0"/>
          <a:stretch>
            <a:fillRect/>
          </a:stretch>
        </p:blipFill>
        <p:spPr>
          <a:xfrm flipH="false" flipV="false" rot="0">
            <a:off x="0" y="5973060"/>
            <a:ext cx="2203015" cy="1564141"/>
          </a:xfrm>
          <a:prstGeom prst="rect">
            <a:avLst/>
          </a:prstGeom>
        </p:spPr>
      </p:pic>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35179" y="5542759"/>
            <a:ext cx="3667125" cy="1838325"/>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335204" y="464422"/>
            <a:ext cx="3467100" cy="2343150"/>
          </a:xfrm>
          <a:prstGeom prst="rect">
            <a:avLst/>
          </a:prstGeom>
        </p:spPr>
      </p:pic>
      <p:pic>
        <p:nvPicPr>
          <p:cNvPr name="Picture 4" id="4"/>
          <p:cNvPicPr>
            <a:picLocks noChangeAspect="true"/>
          </p:cNvPicPr>
          <p:nvPr/>
        </p:nvPicPr>
        <p:blipFill>
          <a:blip r:embed="rId4"/>
          <a:srcRect l="0" t="0" r="0" b="0"/>
          <a:stretch>
            <a:fillRect/>
          </a:stretch>
        </p:blipFill>
        <p:spPr>
          <a:xfrm flipH="false" flipV="false" rot="0">
            <a:off x="6074750" y="5333190"/>
            <a:ext cx="2695575" cy="2076450"/>
          </a:xfrm>
          <a:prstGeom prst="rect">
            <a:avLst/>
          </a:prstGeom>
        </p:spPr>
      </p:pic>
      <p:pic>
        <p:nvPicPr>
          <p:cNvPr name="Picture 5" id="5"/>
          <p:cNvPicPr>
            <a:picLocks noChangeAspect="true"/>
          </p:cNvPicPr>
          <p:nvPr/>
        </p:nvPicPr>
        <p:blipFill>
          <a:blip r:embed="rId5"/>
          <a:srcRect l="0" t="0" r="0" b="0"/>
          <a:stretch>
            <a:fillRect/>
          </a:stretch>
        </p:blipFill>
        <p:spPr>
          <a:xfrm flipH="false" flipV="false" rot="0">
            <a:off x="4388825" y="673094"/>
            <a:ext cx="1685925" cy="1123950"/>
          </a:xfrm>
          <a:prstGeom prst="rect">
            <a:avLst/>
          </a:prstGeom>
        </p:spPr>
      </p:pic>
      <p:pic>
        <p:nvPicPr>
          <p:cNvPr name="Picture 6" id="6"/>
          <p:cNvPicPr>
            <a:picLocks noChangeAspect="true"/>
          </p:cNvPicPr>
          <p:nvPr/>
        </p:nvPicPr>
        <p:blipFill>
          <a:blip r:embed="rId6"/>
          <a:srcRect l="0" t="0" r="0" b="0"/>
          <a:stretch>
            <a:fillRect/>
          </a:stretch>
        </p:blipFill>
        <p:spPr>
          <a:xfrm flipH="false" flipV="false" rot="0">
            <a:off x="4150490" y="5530234"/>
            <a:ext cx="1666875" cy="1676400"/>
          </a:xfrm>
          <a:prstGeom prst="rect">
            <a:avLst/>
          </a:prstGeom>
        </p:spPr>
      </p:pic>
      <p:pic>
        <p:nvPicPr>
          <p:cNvPr name="Picture 7" id="7"/>
          <p:cNvPicPr>
            <a:picLocks noChangeAspect="true"/>
          </p:cNvPicPr>
          <p:nvPr/>
        </p:nvPicPr>
        <p:blipFill>
          <a:blip r:embed="rId7"/>
          <a:srcRect l="0" t="0" r="0" b="0"/>
          <a:stretch>
            <a:fillRect/>
          </a:stretch>
        </p:blipFill>
        <p:spPr>
          <a:xfrm flipH="false" flipV="false" rot="0">
            <a:off x="6674109" y="711194"/>
            <a:ext cx="1866900" cy="1085850"/>
          </a:xfrm>
          <a:prstGeom prst="rect">
            <a:avLst/>
          </a:prstGeom>
        </p:spPr>
      </p:pic>
      <p:sp>
        <p:nvSpPr>
          <p:cNvPr name="TextBox 8" id="8"/>
          <p:cNvSpPr txBox="true"/>
          <p:nvPr/>
        </p:nvSpPr>
        <p:spPr>
          <a:xfrm rot="0">
            <a:off x="632369" y="3557900"/>
            <a:ext cx="7908641" cy="763778"/>
          </a:xfrm>
          <a:prstGeom prst="rect">
            <a:avLst/>
          </a:prstGeom>
        </p:spPr>
        <p:txBody>
          <a:bodyPr anchor="t" rtlCol="false" tIns="0" lIns="0" bIns="0" rIns="0">
            <a:spAutoFit/>
          </a:bodyPr>
          <a:lstStyle/>
          <a:p>
            <a:pPr algn="ctr">
              <a:lnSpc>
                <a:spcPts val="6247"/>
              </a:lnSpc>
            </a:pPr>
            <a:r>
              <a:rPr lang="en-US" sz="4530">
                <a:solidFill>
                  <a:srgbClr val="003087"/>
                </a:solidFill>
                <a:latin typeface="Nourd Bold"/>
              </a:rPr>
              <a:t>Who else can support us?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162989" y="2346514"/>
            <a:ext cx="6627522" cy="281267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DAFh8UBqREg</dc:identifier>
  <dcterms:modified xsi:type="dcterms:W3CDTF">2011-08-01T06:04:30Z</dcterms:modified>
  <cp:revision>1</cp:revision>
  <dc:title>Compass helping your child understand what bullying is - Anti-bullying week.pdf</dc:title>
</cp:coreProperties>
</file>