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League Spartan" panose="020B0604020202020204" charset="0"/>
      <p:regular r:id="rId21"/>
    </p:embeddedFont>
    <p:embeddedFont>
      <p:font typeface="Nourd Bold" panose="020B0604020202020204" charset="0"/>
      <p:regular r:id="rId22"/>
    </p:embeddedFont>
    <p:embeddedFont>
      <p:font typeface="Nourd Bold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375467" y="2270984"/>
            <a:ext cx="13537067" cy="57450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24611" y="7417032"/>
            <a:ext cx="2963389" cy="2869968"/>
          </a:xfrm>
          <a:prstGeom prst="rect">
            <a:avLst/>
          </a:prstGeom>
        </p:spPr>
      </p:pic>
      <p:sp>
        <p:nvSpPr>
          <p:cNvPr id="3" name="TextBox 3"/>
          <p:cNvSpPr txBox="1"/>
          <p:nvPr/>
        </p:nvSpPr>
        <p:spPr>
          <a:xfrm>
            <a:off x="1028700" y="449440"/>
            <a:ext cx="16515151" cy="970178"/>
          </a:xfrm>
          <a:prstGeom prst="rect">
            <a:avLst/>
          </a:prstGeom>
        </p:spPr>
        <p:txBody>
          <a:bodyPr lIns="0" tIns="0" rIns="0" bIns="0" rtlCol="0" anchor="t">
            <a:spAutoFit/>
          </a:bodyPr>
          <a:lstStyle/>
          <a:p>
            <a:pPr algn="ctr">
              <a:lnSpc>
                <a:spcPts val="3880"/>
              </a:lnSpc>
            </a:pPr>
            <a:r>
              <a:rPr lang="en-US" sz="3600">
                <a:solidFill>
                  <a:srgbClr val="001489"/>
                </a:solidFill>
                <a:latin typeface="Nourd Bold Bold"/>
              </a:rPr>
              <a:t>Helping a friend that is experiencing bullying/cyber bullying..</a:t>
            </a:r>
          </a:p>
          <a:p>
            <a:pPr algn="ctr">
              <a:lnSpc>
                <a:spcPts val="3880"/>
              </a:lnSpc>
            </a:pPr>
            <a:r>
              <a:rPr lang="en-US" sz="3600">
                <a:solidFill>
                  <a:srgbClr val="001489"/>
                </a:solidFill>
                <a:latin typeface="Nourd Bold Bold"/>
              </a:rPr>
              <a:t> </a:t>
            </a:r>
          </a:p>
        </p:txBody>
      </p:sp>
      <p:sp>
        <p:nvSpPr>
          <p:cNvPr id="4" name="TextBox 4"/>
          <p:cNvSpPr txBox="1"/>
          <p:nvPr/>
        </p:nvSpPr>
        <p:spPr>
          <a:xfrm>
            <a:off x="908590" y="1166178"/>
            <a:ext cx="15056382" cy="9116695"/>
          </a:xfrm>
          <a:prstGeom prst="rect">
            <a:avLst/>
          </a:prstGeom>
        </p:spPr>
        <p:txBody>
          <a:bodyPr lIns="0" tIns="0" rIns="0" bIns="0" rtlCol="0" anchor="t">
            <a:spAutoFit/>
          </a:bodyPr>
          <a:lstStyle/>
          <a:p>
            <a:pPr>
              <a:lnSpc>
                <a:spcPts val="4865"/>
              </a:lnSpc>
            </a:pPr>
            <a:r>
              <a:rPr lang="en-US" sz="3500" dirty="0">
                <a:solidFill>
                  <a:srgbClr val="001489"/>
                </a:solidFill>
                <a:latin typeface="Nourd Bold"/>
              </a:rPr>
              <a:t>Things you can try to help a friend who is being bullied: </a:t>
            </a:r>
          </a:p>
          <a:p>
            <a:pPr>
              <a:lnSpc>
                <a:spcPts val="4865"/>
              </a:lnSpc>
            </a:pPr>
            <a:endParaRPr lang="en-US" sz="3500" dirty="0">
              <a:solidFill>
                <a:srgbClr val="001489"/>
              </a:solidFill>
              <a:latin typeface="Nourd Bold"/>
            </a:endParaRPr>
          </a:p>
          <a:p>
            <a:pPr marL="755651" lvl="1" indent="-377825">
              <a:lnSpc>
                <a:spcPts val="4865"/>
              </a:lnSpc>
              <a:buFont typeface="Arial"/>
              <a:buChar char="•"/>
            </a:pPr>
            <a:r>
              <a:rPr lang="en-US" sz="3500" dirty="0">
                <a:solidFill>
                  <a:srgbClr val="001489"/>
                </a:solidFill>
                <a:latin typeface="Nourd Bold"/>
              </a:rPr>
              <a:t>Listen to them - it can be really helpful for them to have someone to talk things through with.</a:t>
            </a:r>
          </a:p>
          <a:p>
            <a:pPr>
              <a:lnSpc>
                <a:spcPts val="4865"/>
              </a:lnSpc>
            </a:pPr>
            <a:r>
              <a:rPr lang="en-US" sz="3500" dirty="0">
                <a:solidFill>
                  <a:srgbClr val="001489"/>
                </a:solidFill>
                <a:latin typeface="Nourd Bold"/>
              </a:rPr>
              <a:t> </a:t>
            </a:r>
          </a:p>
          <a:p>
            <a:pPr marL="755651" lvl="1" indent="-377825">
              <a:lnSpc>
                <a:spcPts val="4865"/>
              </a:lnSpc>
              <a:buFont typeface="Arial"/>
              <a:buChar char="•"/>
            </a:pPr>
            <a:r>
              <a:rPr lang="en-US" sz="3500" dirty="0">
                <a:solidFill>
                  <a:srgbClr val="001489"/>
                </a:solidFill>
                <a:latin typeface="Nourd Bold"/>
              </a:rPr>
              <a:t>Support your friend - offering to go with them </a:t>
            </a:r>
            <a:r>
              <a:rPr lang="en-US" sz="3500" dirty="0" err="1">
                <a:solidFill>
                  <a:srgbClr val="001489"/>
                </a:solidFill>
                <a:latin typeface="Nourd Bold"/>
              </a:rPr>
              <a:t>toreport</a:t>
            </a:r>
            <a:r>
              <a:rPr lang="en-US" sz="3500" dirty="0">
                <a:solidFill>
                  <a:srgbClr val="001489"/>
                </a:solidFill>
                <a:latin typeface="Nourd Bold"/>
              </a:rPr>
              <a:t> the bullying and help them think about what they want to say.</a:t>
            </a:r>
          </a:p>
          <a:p>
            <a:pPr>
              <a:lnSpc>
                <a:spcPts val="4865"/>
              </a:lnSpc>
            </a:pPr>
            <a:endParaRPr lang="en-US" sz="3500" dirty="0">
              <a:solidFill>
                <a:srgbClr val="001489"/>
              </a:solidFill>
              <a:latin typeface="Nourd Bold"/>
            </a:endParaRPr>
          </a:p>
          <a:p>
            <a:pPr marL="755651" lvl="1" indent="-377825">
              <a:lnSpc>
                <a:spcPts val="4865"/>
              </a:lnSpc>
              <a:buFont typeface="Arial"/>
              <a:buChar char="•"/>
            </a:pPr>
            <a:r>
              <a:rPr lang="en-US" sz="3500" dirty="0">
                <a:solidFill>
                  <a:srgbClr val="001489"/>
                </a:solidFill>
                <a:latin typeface="Nourd Bold"/>
              </a:rPr>
              <a:t>Give them a compliment - this may help them feel </a:t>
            </a:r>
            <a:r>
              <a:rPr lang="en-US" sz="3500" dirty="0" err="1">
                <a:solidFill>
                  <a:srgbClr val="001489"/>
                </a:solidFill>
                <a:latin typeface="Nourd Bold"/>
              </a:rPr>
              <a:t>likethey</a:t>
            </a:r>
            <a:r>
              <a:rPr lang="en-US" sz="3500" dirty="0">
                <a:solidFill>
                  <a:srgbClr val="001489"/>
                </a:solidFill>
                <a:latin typeface="Nourd Bold"/>
              </a:rPr>
              <a:t> aren’t so alone when other people are posting negative messages. </a:t>
            </a:r>
          </a:p>
          <a:p>
            <a:pPr>
              <a:lnSpc>
                <a:spcPts val="4865"/>
              </a:lnSpc>
            </a:pPr>
            <a:endParaRPr lang="en-US" sz="3500" dirty="0">
              <a:solidFill>
                <a:srgbClr val="001489"/>
              </a:solidFill>
              <a:latin typeface="Nourd Bold"/>
            </a:endParaRPr>
          </a:p>
          <a:p>
            <a:pPr marL="755651" lvl="1" indent="-377825">
              <a:lnSpc>
                <a:spcPts val="4865"/>
              </a:lnSpc>
              <a:buFont typeface="Arial"/>
              <a:buChar char="•"/>
            </a:pPr>
            <a:r>
              <a:rPr lang="en-US" sz="3500" dirty="0">
                <a:solidFill>
                  <a:srgbClr val="001489"/>
                </a:solidFill>
                <a:latin typeface="Nourd Bold"/>
              </a:rPr>
              <a:t>Do things together - this may help to take their mind off things for a short while. You could watch a DVD, play sports or go to the cinema. </a:t>
            </a:r>
          </a:p>
          <a:p>
            <a:pPr>
              <a:lnSpc>
                <a:spcPts val="4865"/>
              </a:lnSpc>
            </a:pPr>
            <a:endParaRPr lang="en-US" sz="3500" dirty="0">
              <a:solidFill>
                <a:srgbClr val="001489"/>
              </a:solidFill>
              <a:latin typeface="Nourd Bold"/>
            </a:endParaRPr>
          </a:p>
        </p:txBody>
      </p:sp>
      <p:pic>
        <p:nvPicPr>
          <p:cNvPr id="5" name="Picture 5"/>
          <p:cNvPicPr>
            <a:picLocks noChangeAspect="1"/>
          </p:cNvPicPr>
          <p:nvPr/>
        </p:nvPicPr>
        <p:blipFill>
          <a:blip r:embed="rId4"/>
          <a:srcRect/>
          <a:stretch>
            <a:fillRect/>
          </a:stretch>
        </p:blipFill>
        <p:spPr>
          <a:xfrm>
            <a:off x="0" y="9013173"/>
            <a:ext cx="2203015" cy="1564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43860" y="607122"/>
            <a:ext cx="8200279" cy="3876496"/>
          </a:xfrm>
          <a:prstGeom prst="rect">
            <a:avLst/>
          </a:prstGeom>
        </p:spPr>
      </p:pic>
      <p:sp>
        <p:nvSpPr>
          <p:cNvPr id="3" name="TextBox 3"/>
          <p:cNvSpPr txBox="1"/>
          <p:nvPr/>
        </p:nvSpPr>
        <p:spPr>
          <a:xfrm>
            <a:off x="1872448" y="4416943"/>
            <a:ext cx="14543103" cy="5312853"/>
          </a:xfrm>
          <a:prstGeom prst="rect">
            <a:avLst/>
          </a:prstGeom>
        </p:spPr>
        <p:txBody>
          <a:bodyPr lIns="0" tIns="0" rIns="0" bIns="0" rtlCol="0" anchor="t">
            <a:spAutoFit/>
          </a:bodyPr>
          <a:lstStyle/>
          <a:p>
            <a:pPr algn="ctr">
              <a:lnSpc>
                <a:spcPts val="5250"/>
              </a:lnSpc>
            </a:pPr>
            <a:r>
              <a:rPr lang="en-US" sz="3799">
                <a:solidFill>
                  <a:srgbClr val="001489"/>
                </a:solidFill>
                <a:latin typeface="Nourd Bold"/>
              </a:rPr>
              <a:t>If you use digital technology to upset, anger or embarrass someone on purpose, this means you’re involved in online bullying. It might be as simple as ‘liking’ a mean post on Facebook or spreading a rumour on snapchat. The person being bullied could feel like you’re part of the bullying. It’s important to think about how we might feel if someone said the same thing about us.</a:t>
            </a:r>
          </a:p>
          <a:p>
            <a:pPr algn="ctr">
              <a:lnSpc>
                <a:spcPts val="5250"/>
              </a:lnSpc>
            </a:pPr>
            <a:r>
              <a:rPr lang="en-US" sz="3799">
                <a:solidFill>
                  <a:srgbClr val="001489"/>
                </a:solidFill>
                <a:latin typeface="Nourd Bold"/>
              </a:rPr>
              <a:t> </a:t>
            </a:r>
          </a:p>
        </p:txBody>
      </p:sp>
      <p:sp>
        <p:nvSpPr>
          <p:cNvPr id="4" name="TextBox 4"/>
          <p:cNvSpPr txBox="1"/>
          <p:nvPr/>
        </p:nvSpPr>
        <p:spPr>
          <a:xfrm>
            <a:off x="5303817" y="859684"/>
            <a:ext cx="7680366" cy="1820545"/>
          </a:xfrm>
          <a:prstGeom prst="rect">
            <a:avLst/>
          </a:prstGeom>
        </p:spPr>
        <p:txBody>
          <a:bodyPr lIns="0" tIns="0" rIns="0" bIns="0" rtlCol="0" anchor="t">
            <a:spAutoFit/>
          </a:bodyPr>
          <a:lstStyle/>
          <a:p>
            <a:pPr algn="ctr">
              <a:lnSpc>
                <a:spcPts val="7279"/>
              </a:lnSpc>
            </a:pPr>
            <a:r>
              <a:rPr lang="en-US" sz="5199">
                <a:solidFill>
                  <a:srgbClr val="FFFFFF"/>
                </a:solidFill>
                <a:latin typeface="Nourd Bold Bold"/>
              </a:rPr>
              <a:t>Am I part of the bullying?</a:t>
            </a:r>
          </a:p>
        </p:txBody>
      </p:sp>
      <p:pic>
        <p:nvPicPr>
          <p:cNvPr id="5" name="Picture 5"/>
          <p:cNvPicPr>
            <a:picLocks noChangeAspect="1"/>
          </p:cNvPicPr>
          <p:nvPr/>
        </p:nvPicPr>
        <p:blipFill>
          <a:blip r:embed="rId4"/>
          <a:srcRect/>
          <a:stretch>
            <a:fillRect/>
          </a:stretch>
        </p:blipFill>
        <p:spPr>
          <a:xfrm>
            <a:off x="162917" y="8943351"/>
            <a:ext cx="2203015" cy="156414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043738" y="4079443"/>
            <a:ext cx="4200525" cy="4552950"/>
          </a:xfrm>
          <a:prstGeom prst="rect">
            <a:avLst/>
          </a:prstGeom>
        </p:spPr>
      </p:pic>
      <p:pic>
        <p:nvPicPr>
          <p:cNvPr id="3" name="Picture 3"/>
          <p:cNvPicPr>
            <a:picLocks noChangeAspect="1"/>
          </p:cNvPicPr>
          <p:nvPr/>
        </p:nvPicPr>
        <p:blipFill>
          <a:blip r:embed="rId3"/>
          <a:srcRect/>
          <a:stretch>
            <a:fillRect/>
          </a:stretch>
        </p:blipFill>
        <p:spPr>
          <a:xfrm>
            <a:off x="15420975" y="7747964"/>
            <a:ext cx="2867025" cy="2390775"/>
          </a:xfrm>
          <a:prstGeom prst="rect">
            <a:avLst/>
          </a:prstGeom>
        </p:spPr>
      </p:pic>
      <p:sp>
        <p:nvSpPr>
          <p:cNvPr id="4" name="TextBox 4"/>
          <p:cNvSpPr txBox="1"/>
          <p:nvPr/>
        </p:nvSpPr>
        <p:spPr>
          <a:xfrm>
            <a:off x="1224101" y="2070383"/>
            <a:ext cx="15839799" cy="1299619"/>
          </a:xfrm>
          <a:prstGeom prst="rect">
            <a:avLst/>
          </a:prstGeom>
        </p:spPr>
        <p:txBody>
          <a:bodyPr lIns="0" tIns="0" rIns="0" bIns="0" rtlCol="0" anchor="t">
            <a:spAutoFit/>
          </a:bodyPr>
          <a:lstStyle/>
          <a:p>
            <a:pPr algn="ctr">
              <a:lnSpc>
                <a:spcPts val="10792"/>
              </a:lnSpc>
            </a:pPr>
            <a:r>
              <a:rPr lang="en-US" sz="7708">
                <a:solidFill>
                  <a:srgbClr val="001489"/>
                </a:solidFill>
                <a:latin typeface="Nourd Bold"/>
              </a:rPr>
              <a:t>Connecting with others online </a:t>
            </a:r>
          </a:p>
        </p:txBody>
      </p:sp>
      <p:pic>
        <p:nvPicPr>
          <p:cNvPr id="5" name="Picture 5"/>
          <p:cNvPicPr>
            <a:picLocks noChangeAspect="1"/>
          </p:cNvPicPr>
          <p:nvPr/>
        </p:nvPicPr>
        <p:blipFill>
          <a:blip r:embed="rId4"/>
          <a:srcRect/>
          <a:stretch>
            <a:fillRect/>
          </a:stretch>
        </p:blipFill>
        <p:spPr>
          <a:xfrm>
            <a:off x="162917" y="8943351"/>
            <a:ext cx="2203015" cy="156414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398" y="1785890"/>
            <a:ext cx="5464721" cy="5007569"/>
            <a:chOff x="0" y="0"/>
            <a:chExt cx="5464721" cy="5007572"/>
          </a:xfrm>
        </p:grpSpPr>
        <p:sp>
          <p:nvSpPr>
            <p:cNvPr id="3" name="Freeform 3"/>
            <p:cNvSpPr/>
            <p:nvPr/>
          </p:nvSpPr>
          <p:spPr>
            <a:xfrm>
              <a:off x="13716" y="11811"/>
              <a:ext cx="5436871" cy="4995799"/>
            </a:xfrm>
            <a:custGeom>
              <a:avLst/>
              <a:gdLst/>
              <a:ahLst/>
              <a:cxnLst/>
              <a:rect l="l" t="t" r="r" b="b"/>
              <a:pathLst>
                <a:path w="5436871" h="4995799">
                  <a:moveTo>
                    <a:pt x="2929255" y="0"/>
                  </a:moveTo>
                  <a:cubicBezTo>
                    <a:pt x="2925826" y="0"/>
                    <a:pt x="2922397" y="127"/>
                    <a:pt x="2918841" y="254"/>
                  </a:cubicBezTo>
                  <a:cubicBezTo>
                    <a:pt x="2691638" y="11303"/>
                    <a:pt x="2519553" y="444119"/>
                    <a:pt x="2284857" y="505968"/>
                  </a:cubicBezTo>
                  <a:cubicBezTo>
                    <a:pt x="2261997" y="511937"/>
                    <a:pt x="2237994" y="514604"/>
                    <a:pt x="2212975" y="514604"/>
                  </a:cubicBezTo>
                  <a:cubicBezTo>
                    <a:pt x="2019935" y="514604"/>
                    <a:pt x="1770253" y="356108"/>
                    <a:pt x="1586103" y="356108"/>
                  </a:cubicBezTo>
                  <a:cubicBezTo>
                    <a:pt x="1549019" y="356108"/>
                    <a:pt x="1514602" y="362585"/>
                    <a:pt x="1483868" y="377952"/>
                  </a:cubicBezTo>
                  <a:cubicBezTo>
                    <a:pt x="1265809" y="487426"/>
                    <a:pt x="1288669" y="953135"/>
                    <a:pt x="1115187" y="1098423"/>
                  </a:cubicBezTo>
                  <a:cubicBezTo>
                    <a:pt x="927100" y="1256157"/>
                    <a:pt x="470281" y="1164463"/>
                    <a:pt x="344932" y="1351280"/>
                  </a:cubicBezTo>
                  <a:cubicBezTo>
                    <a:pt x="208407" y="1555242"/>
                    <a:pt x="477266" y="1928368"/>
                    <a:pt x="428371" y="2149983"/>
                  </a:cubicBezTo>
                  <a:cubicBezTo>
                    <a:pt x="378460" y="2377567"/>
                    <a:pt x="0" y="2617216"/>
                    <a:pt x="44450" y="2844927"/>
                  </a:cubicBezTo>
                  <a:lnTo>
                    <a:pt x="44450" y="2844927"/>
                  </a:lnTo>
                  <a:lnTo>
                    <a:pt x="50800" y="2869184"/>
                  </a:lnTo>
                  <a:cubicBezTo>
                    <a:pt x="124206" y="3089402"/>
                    <a:pt x="571754" y="3111627"/>
                    <a:pt x="727075" y="3284982"/>
                  </a:cubicBezTo>
                  <a:cubicBezTo>
                    <a:pt x="878713" y="3454019"/>
                    <a:pt x="828421" y="3911219"/>
                    <a:pt x="1047623" y="4021328"/>
                  </a:cubicBezTo>
                  <a:cubicBezTo>
                    <a:pt x="1076579" y="4035806"/>
                    <a:pt x="1108583" y="4042029"/>
                    <a:pt x="1143000" y="4042029"/>
                  </a:cubicBezTo>
                  <a:cubicBezTo>
                    <a:pt x="1331341" y="4042029"/>
                    <a:pt x="1589913" y="3857752"/>
                    <a:pt x="1791081" y="3857752"/>
                  </a:cubicBezTo>
                  <a:cubicBezTo>
                    <a:pt x="1808734" y="3857752"/>
                    <a:pt x="1826006" y="3859149"/>
                    <a:pt x="1842643" y="3862324"/>
                  </a:cubicBezTo>
                  <a:cubicBezTo>
                    <a:pt x="1862328" y="3866134"/>
                    <a:pt x="1881251" y="3872230"/>
                    <a:pt x="1899539" y="3880739"/>
                  </a:cubicBezTo>
                  <a:cubicBezTo>
                    <a:pt x="2453005" y="4992116"/>
                    <a:pt x="3652520" y="4995799"/>
                    <a:pt x="3652520" y="4995799"/>
                  </a:cubicBezTo>
                  <a:cubicBezTo>
                    <a:pt x="3065145" y="4659249"/>
                    <a:pt x="3015869" y="4171315"/>
                    <a:pt x="3067177" y="3841115"/>
                  </a:cubicBezTo>
                  <a:cubicBezTo>
                    <a:pt x="3093593" y="3823589"/>
                    <a:pt x="3122041" y="3810635"/>
                    <a:pt x="3152521" y="3802126"/>
                  </a:cubicBezTo>
                  <a:cubicBezTo>
                    <a:pt x="3175381" y="3796157"/>
                    <a:pt x="3199384" y="3793490"/>
                    <a:pt x="3224403" y="3793490"/>
                  </a:cubicBezTo>
                  <a:cubicBezTo>
                    <a:pt x="3417570" y="3793490"/>
                    <a:pt x="3667252" y="3952240"/>
                    <a:pt x="3851275" y="3952240"/>
                  </a:cubicBezTo>
                  <a:cubicBezTo>
                    <a:pt x="3888232" y="3952240"/>
                    <a:pt x="3922649" y="3945763"/>
                    <a:pt x="3953383" y="3930396"/>
                  </a:cubicBezTo>
                  <a:cubicBezTo>
                    <a:pt x="4171315" y="3820795"/>
                    <a:pt x="4148582" y="3355213"/>
                    <a:pt x="4322064" y="3209671"/>
                  </a:cubicBezTo>
                  <a:cubicBezTo>
                    <a:pt x="4510151" y="3051937"/>
                    <a:pt x="4966970" y="3143758"/>
                    <a:pt x="5092319" y="2956814"/>
                  </a:cubicBezTo>
                  <a:cubicBezTo>
                    <a:pt x="5229098" y="2752979"/>
                    <a:pt x="4960239" y="2379853"/>
                    <a:pt x="5008880" y="2158111"/>
                  </a:cubicBezTo>
                  <a:cubicBezTo>
                    <a:pt x="5058791" y="1931035"/>
                    <a:pt x="5436870" y="1691513"/>
                    <a:pt x="5393182" y="1463802"/>
                  </a:cubicBezTo>
                  <a:lnTo>
                    <a:pt x="5393182" y="1463802"/>
                  </a:lnTo>
                  <a:lnTo>
                    <a:pt x="5386451" y="1438402"/>
                  </a:lnTo>
                  <a:lnTo>
                    <a:pt x="5386451" y="1438402"/>
                  </a:lnTo>
                  <a:cubicBezTo>
                    <a:pt x="5312410" y="1218819"/>
                    <a:pt x="4865370" y="1196594"/>
                    <a:pt x="4710176" y="1023239"/>
                  </a:cubicBezTo>
                  <a:cubicBezTo>
                    <a:pt x="4558792" y="854329"/>
                    <a:pt x="4608830" y="397002"/>
                    <a:pt x="4389628" y="286893"/>
                  </a:cubicBezTo>
                  <a:cubicBezTo>
                    <a:pt x="4360800" y="272415"/>
                    <a:pt x="4328795" y="266319"/>
                    <a:pt x="4294378" y="266319"/>
                  </a:cubicBezTo>
                  <a:cubicBezTo>
                    <a:pt x="4106038" y="266319"/>
                    <a:pt x="3847212" y="450596"/>
                    <a:pt x="3646170" y="450596"/>
                  </a:cubicBezTo>
                  <a:cubicBezTo>
                    <a:pt x="3628517" y="450596"/>
                    <a:pt x="3611372" y="449199"/>
                    <a:pt x="3594735" y="446151"/>
                  </a:cubicBezTo>
                  <a:cubicBezTo>
                    <a:pt x="3375279" y="405257"/>
                    <a:pt x="3168396" y="0"/>
                    <a:pt x="2929255" y="0"/>
                  </a:cubicBezTo>
                  <a:close/>
                </a:path>
              </a:pathLst>
            </a:custGeom>
            <a:solidFill>
              <a:srgbClr val="FFFDF7"/>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976671" y="1713567"/>
            <a:ext cx="6007056" cy="444491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193582" y="1150963"/>
            <a:ext cx="4692977" cy="4114800"/>
          </a:xfrm>
          <a:prstGeom prst="rect">
            <a:avLst/>
          </a:prstGeom>
        </p:spPr>
      </p:pic>
      <p:pic>
        <p:nvPicPr>
          <p:cNvPr id="6" name="Picture 6"/>
          <p:cNvPicPr>
            <a:picLocks noChangeAspect="1"/>
          </p:cNvPicPr>
          <p:nvPr/>
        </p:nvPicPr>
        <p:blipFill>
          <a:blip r:embed="rId6"/>
          <a:srcRect/>
          <a:stretch>
            <a:fillRect/>
          </a:stretch>
        </p:blipFill>
        <p:spPr>
          <a:xfrm>
            <a:off x="12629759" y="6617256"/>
            <a:ext cx="4905375" cy="3162300"/>
          </a:xfrm>
          <a:prstGeom prst="rect">
            <a:avLst/>
          </a:prstGeom>
        </p:spPr>
      </p:pic>
      <p:pic>
        <p:nvPicPr>
          <p:cNvPr id="7" name="Picture 7"/>
          <p:cNvPicPr>
            <a:picLocks noChangeAspect="1"/>
          </p:cNvPicPr>
          <p:nvPr/>
        </p:nvPicPr>
        <p:blipFill>
          <a:blip r:embed="rId7"/>
          <a:srcRect/>
          <a:stretch>
            <a:fillRect/>
          </a:stretch>
        </p:blipFill>
        <p:spPr>
          <a:xfrm>
            <a:off x="3812248" y="6700580"/>
            <a:ext cx="7800975" cy="3086100"/>
          </a:xfrm>
          <a:prstGeom prst="rect">
            <a:avLst/>
          </a:prstGeom>
        </p:spPr>
      </p:pic>
      <p:sp>
        <p:nvSpPr>
          <p:cNvPr id="8" name="TextBox 8"/>
          <p:cNvSpPr txBox="1"/>
          <p:nvPr/>
        </p:nvSpPr>
        <p:spPr>
          <a:xfrm>
            <a:off x="1121797" y="3137164"/>
            <a:ext cx="3577704" cy="1695297"/>
          </a:xfrm>
          <a:prstGeom prst="rect">
            <a:avLst/>
          </a:prstGeom>
        </p:spPr>
        <p:txBody>
          <a:bodyPr lIns="0" tIns="0" rIns="0" bIns="0" rtlCol="0" anchor="t">
            <a:spAutoFit/>
          </a:bodyPr>
          <a:lstStyle/>
          <a:p>
            <a:pPr algn="ctr">
              <a:lnSpc>
                <a:spcPts val="4500"/>
              </a:lnSpc>
            </a:pPr>
            <a:r>
              <a:rPr lang="en-US" sz="3249">
                <a:solidFill>
                  <a:srgbClr val="001489"/>
                </a:solidFill>
                <a:latin typeface="Nourd Bold"/>
              </a:rPr>
              <a:t>How does social media make you feel? </a:t>
            </a:r>
          </a:p>
        </p:txBody>
      </p:sp>
      <p:sp>
        <p:nvSpPr>
          <p:cNvPr id="9" name="TextBox 9"/>
          <p:cNvSpPr txBox="1"/>
          <p:nvPr/>
        </p:nvSpPr>
        <p:spPr>
          <a:xfrm>
            <a:off x="5605339" y="7089734"/>
            <a:ext cx="4549197" cy="1695297"/>
          </a:xfrm>
          <a:prstGeom prst="rect">
            <a:avLst/>
          </a:prstGeom>
        </p:spPr>
        <p:txBody>
          <a:bodyPr lIns="0" tIns="0" rIns="0" bIns="0" rtlCol="0" anchor="t">
            <a:spAutoFit/>
          </a:bodyPr>
          <a:lstStyle/>
          <a:p>
            <a:pPr algn="ctr">
              <a:lnSpc>
                <a:spcPts val="4500"/>
              </a:lnSpc>
            </a:pPr>
            <a:r>
              <a:rPr lang="en-US" sz="3249">
                <a:solidFill>
                  <a:srgbClr val="001489"/>
                </a:solidFill>
                <a:latin typeface="Nourd Bold"/>
              </a:rPr>
              <a:t>Do you know the age restrictions on Social Media app? </a:t>
            </a:r>
          </a:p>
        </p:txBody>
      </p:sp>
      <p:sp>
        <p:nvSpPr>
          <p:cNvPr id="10" name="TextBox 10"/>
          <p:cNvSpPr txBox="1"/>
          <p:nvPr/>
        </p:nvSpPr>
        <p:spPr>
          <a:xfrm>
            <a:off x="7042499" y="2691717"/>
            <a:ext cx="4202944" cy="2266797"/>
          </a:xfrm>
          <a:prstGeom prst="rect">
            <a:avLst/>
          </a:prstGeom>
        </p:spPr>
        <p:txBody>
          <a:bodyPr lIns="0" tIns="0" rIns="0" bIns="0" rtlCol="0" anchor="t">
            <a:spAutoFit/>
          </a:bodyPr>
          <a:lstStyle/>
          <a:p>
            <a:pPr algn="ctr">
              <a:lnSpc>
                <a:spcPts val="4500"/>
              </a:lnSpc>
            </a:pPr>
            <a:r>
              <a:rPr lang="en-US" sz="3249">
                <a:solidFill>
                  <a:srgbClr val="001489"/>
                </a:solidFill>
                <a:latin typeface="Nourd Bold"/>
              </a:rPr>
              <a:t>What are your experiences with social media? What apps do you use? </a:t>
            </a:r>
          </a:p>
        </p:txBody>
      </p:sp>
      <p:sp>
        <p:nvSpPr>
          <p:cNvPr id="11" name="TextBox 11"/>
          <p:cNvSpPr txBox="1"/>
          <p:nvPr/>
        </p:nvSpPr>
        <p:spPr>
          <a:xfrm>
            <a:off x="13476713" y="7313266"/>
            <a:ext cx="4019293" cy="1695297"/>
          </a:xfrm>
          <a:prstGeom prst="rect">
            <a:avLst/>
          </a:prstGeom>
        </p:spPr>
        <p:txBody>
          <a:bodyPr lIns="0" tIns="0" rIns="0" bIns="0" rtlCol="0" anchor="t">
            <a:spAutoFit/>
          </a:bodyPr>
          <a:lstStyle/>
          <a:p>
            <a:pPr algn="just">
              <a:lnSpc>
                <a:spcPts val="4500"/>
              </a:lnSpc>
            </a:pPr>
            <a:r>
              <a:rPr lang="en-US" sz="3249">
                <a:solidFill>
                  <a:srgbClr val="001489"/>
                </a:solidFill>
                <a:latin typeface="Nourd Bold"/>
              </a:rPr>
              <a:t>Are you being safe while using social</a:t>
            </a:r>
          </a:p>
          <a:p>
            <a:pPr algn="l">
              <a:lnSpc>
                <a:spcPts val="4500"/>
              </a:lnSpc>
            </a:pPr>
            <a:r>
              <a:rPr lang="en-US" sz="3249">
                <a:solidFill>
                  <a:srgbClr val="001489"/>
                </a:solidFill>
                <a:latin typeface="Nourd Bold"/>
              </a:rPr>
              <a:t>media apps? </a:t>
            </a:r>
          </a:p>
        </p:txBody>
      </p:sp>
      <p:sp>
        <p:nvSpPr>
          <p:cNvPr id="12" name="TextBox 12"/>
          <p:cNvSpPr txBox="1"/>
          <p:nvPr/>
        </p:nvSpPr>
        <p:spPr>
          <a:xfrm>
            <a:off x="13829681" y="1656417"/>
            <a:ext cx="3666325" cy="1886225"/>
          </a:xfrm>
          <a:prstGeom prst="rect">
            <a:avLst/>
          </a:prstGeom>
        </p:spPr>
        <p:txBody>
          <a:bodyPr lIns="0" tIns="0" rIns="0" bIns="0" rtlCol="0" anchor="t">
            <a:spAutoFit/>
          </a:bodyPr>
          <a:lstStyle/>
          <a:p>
            <a:pPr algn="ctr">
              <a:lnSpc>
                <a:spcPts val="5037"/>
              </a:lnSpc>
            </a:pPr>
            <a:r>
              <a:rPr lang="en-US" sz="3636">
                <a:solidFill>
                  <a:srgbClr val="001489"/>
                </a:solidFill>
                <a:latin typeface="Nourd Bold"/>
              </a:rPr>
              <a:t>Are there more positives or negatives? </a:t>
            </a:r>
          </a:p>
        </p:txBody>
      </p:sp>
      <p:sp>
        <p:nvSpPr>
          <p:cNvPr id="13" name="TextBox 13"/>
          <p:cNvSpPr txBox="1"/>
          <p:nvPr/>
        </p:nvSpPr>
        <p:spPr>
          <a:xfrm>
            <a:off x="2284466" y="47149"/>
            <a:ext cx="8880300" cy="968902"/>
          </a:xfrm>
          <a:prstGeom prst="rect">
            <a:avLst/>
          </a:prstGeom>
        </p:spPr>
        <p:txBody>
          <a:bodyPr lIns="0" tIns="0" rIns="0" bIns="0" rtlCol="0" anchor="t">
            <a:spAutoFit/>
          </a:bodyPr>
          <a:lstStyle/>
          <a:p>
            <a:pPr algn="l">
              <a:lnSpc>
                <a:spcPts val="8020"/>
              </a:lnSpc>
            </a:pPr>
            <a:r>
              <a:rPr lang="en-US" sz="5729">
                <a:solidFill>
                  <a:srgbClr val="001489"/>
                </a:solidFill>
                <a:latin typeface="Nourd Bold"/>
              </a:rPr>
              <a:t>Let's talk Social Media..</a:t>
            </a:r>
          </a:p>
        </p:txBody>
      </p:sp>
      <p:pic>
        <p:nvPicPr>
          <p:cNvPr id="14" name="Picture 14"/>
          <p:cNvPicPr>
            <a:picLocks noChangeAspect="1"/>
          </p:cNvPicPr>
          <p:nvPr/>
        </p:nvPicPr>
        <p:blipFill>
          <a:blip r:embed="rId8"/>
          <a:srcRect/>
          <a:stretch>
            <a:fillRect/>
          </a:stretch>
        </p:blipFill>
        <p:spPr>
          <a:xfrm>
            <a:off x="162917" y="8943351"/>
            <a:ext cx="2203015" cy="156414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15393" y="6514443"/>
            <a:ext cx="3457213" cy="3308099"/>
          </a:xfrm>
          <a:prstGeom prst="rect">
            <a:avLst/>
          </a:prstGeom>
        </p:spPr>
      </p:pic>
      <p:sp>
        <p:nvSpPr>
          <p:cNvPr id="3" name="TextBox 3"/>
          <p:cNvSpPr txBox="1"/>
          <p:nvPr/>
        </p:nvSpPr>
        <p:spPr>
          <a:xfrm>
            <a:off x="1866905" y="2688677"/>
            <a:ext cx="14554190" cy="3224860"/>
          </a:xfrm>
          <a:prstGeom prst="rect">
            <a:avLst/>
          </a:prstGeom>
        </p:spPr>
        <p:txBody>
          <a:bodyPr lIns="0" tIns="0" rIns="0" bIns="0" rtlCol="0" anchor="t">
            <a:spAutoFit/>
          </a:bodyPr>
          <a:lstStyle/>
          <a:p>
            <a:pPr algn="ctr">
              <a:lnSpc>
                <a:spcPts val="8477"/>
              </a:lnSpc>
            </a:pPr>
            <a:r>
              <a:rPr lang="en-US" sz="7100">
                <a:solidFill>
                  <a:srgbClr val="004A99"/>
                </a:solidFill>
                <a:latin typeface="Nourd Bold"/>
              </a:rPr>
              <a:t>Write on your star one thing you have remembered or enjoyed in today's workshop! </a:t>
            </a:r>
          </a:p>
        </p:txBody>
      </p:sp>
      <p:pic>
        <p:nvPicPr>
          <p:cNvPr id="4" name="Picture 4"/>
          <p:cNvPicPr>
            <a:picLocks noChangeAspect="1"/>
          </p:cNvPicPr>
          <p:nvPr/>
        </p:nvPicPr>
        <p:blipFill>
          <a:blip r:embed="rId4"/>
          <a:srcRect/>
          <a:stretch>
            <a:fillRect/>
          </a:stretch>
        </p:blipFill>
        <p:spPr>
          <a:xfrm>
            <a:off x="162917" y="8943351"/>
            <a:ext cx="2203015" cy="15641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375467" y="2270984"/>
            <a:ext cx="13537067" cy="57450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62917" y="8943351"/>
            <a:ext cx="2203015" cy="156414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91214" y="2616359"/>
            <a:ext cx="11905573" cy="5628089"/>
          </a:xfrm>
          <a:prstGeom prst="rect">
            <a:avLst/>
          </a:prstGeom>
        </p:spPr>
      </p:pic>
      <p:sp>
        <p:nvSpPr>
          <p:cNvPr id="4" name="TextBox 4"/>
          <p:cNvSpPr txBox="1"/>
          <p:nvPr/>
        </p:nvSpPr>
        <p:spPr>
          <a:xfrm>
            <a:off x="3374897" y="2923582"/>
            <a:ext cx="11721889" cy="2451391"/>
          </a:xfrm>
          <a:prstGeom prst="rect">
            <a:avLst/>
          </a:prstGeom>
        </p:spPr>
        <p:txBody>
          <a:bodyPr lIns="0" tIns="0" rIns="0" bIns="0" rtlCol="0" anchor="t">
            <a:spAutoFit/>
          </a:bodyPr>
          <a:lstStyle/>
          <a:p>
            <a:pPr algn="ctr">
              <a:lnSpc>
                <a:spcPts val="9748"/>
              </a:lnSpc>
            </a:pPr>
            <a:r>
              <a:rPr lang="en-US" sz="8137">
                <a:solidFill>
                  <a:srgbClr val="FAFDFE"/>
                </a:solidFill>
                <a:latin typeface="Nourd Bold"/>
              </a:rPr>
              <a:t>What makes a good friend?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grpSp>
        <p:nvGrpSpPr>
          <p:cNvPr id="2" name="Group 2"/>
          <p:cNvGrpSpPr/>
          <p:nvPr/>
        </p:nvGrpSpPr>
        <p:grpSpPr>
          <a:xfrm>
            <a:off x="2841674" y="2237015"/>
            <a:ext cx="3086100" cy="3086100"/>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5993616" y="2168540"/>
            <a:ext cx="3086100" cy="3086100"/>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146391" y="2237015"/>
            <a:ext cx="3086100" cy="3086100"/>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2360226" y="2239860"/>
            <a:ext cx="3086100" cy="3086100"/>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7730406" y="5649133"/>
            <a:ext cx="3086100" cy="3086100"/>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816506" y="5649133"/>
            <a:ext cx="3086100" cy="3086100"/>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4644306" y="5717608"/>
            <a:ext cx="3086100" cy="3086100"/>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4229071" y="91249"/>
            <a:ext cx="9829857" cy="1351921"/>
          </a:xfrm>
          <a:prstGeom prst="rect">
            <a:avLst/>
          </a:prstGeom>
        </p:spPr>
        <p:txBody>
          <a:bodyPr lIns="0" tIns="0" rIns="0" bIns="0" rtlCol="0" anchor="t">
            <a:spAutoFit/>
          </a:bodyPr>
          <a:lstStyle/>
          <a:p>
            <a:pPr algn="ctr">
              <a:lnSpc>
                <a:spcPts val="11059"/>
              </a:lnSpc>
            </a:pPr>
            <a:r>
              <a:rPr lang="en-US" sz="7899">
                <a:solidFill>
                  <a:srgbClr val="B24E87"/>
                </a:solidFill>
                <a:latin typeface="Nourd Bold"/>
              </a:rPr>
              <a:t>Healthy Friendship</a:t>
            </a:r>
          </a:p>
        </p:txBody>
      </p:sp>
      <p:sp>
        <p:nvSpPr>
          <p:cNvPr id="24" name="TextBox 24"/>
          <p:cNvSpPr txBox="1"/>
          <p:nvPr/>
        </p:nvSpPr>
        <p:spPr>
          <a:xfrm>
            <a:off x="3775153" y="3459368"/>
            <a:ext cx="1219143" cy="580409"/>
          </a:xfrm>
          <a:prstGeom prst="rect">
            <a:avLst/>
          </a:prstGeom>
        </p:spPr>
        <p:txBody>
          <a:bodyPr lIns="0" tIns="0" rIns="0" bIns="0" rtlCol="0" anchor="t">
            <a:spAutoFit/>
          </a:bodyPr>
          <a:lstStyle/>
          <a:p>
            <a:pPr algn="r">
              <a:lnSpc>
                <a:spcPts val="4758"/>
              </a:lnSpc>
            </a:pPr>
            <a:r>
              <a:rPr lang="en-US" sz="3399">
                <a:solidFill>
                  <a:srgbClr val="FAFDFE"/>
                </a:solidFill>
                <a:latin typeface="Nourd Bold Bold"/>
              </a:rPr>
              <a:t>Trust </a:t>
            </a:r>
          </a:p>
        </p:txBody>
      </p:sp>
      <p:sp>
        <p:nvSpPr>
          <p:cNvPr id="25" name="TextBox 25"/>
          <p:cNvSpPr txBox="1"/>
          <p:nvPr/>
        </p:nvSpPr>
        <p:spPr>
          <a:xfrm>
            <a:off x="4984090" y="5117380"/>
            <a:ext cx="2570631" cy="2371217"/>
          </a:xfrm>
          <a:prstGeom prst="rect">
            <a:avLst/>
          </a:prstGeom>
        </p:spPr>
        <p:txBody>
          <a:bodyPr lIns="0" tIns="0" rIns="0" bIns="0" rtlCol="0" anchor="t">
            <a:spAutoFit/>
          </a:bodyPr>
          <a:lstStyle/>
          <a:p>
            <a:pPr algn="ctr">
              <a:lnSpc>
                <a:spcPts val="1767"/>
              </a:lnSpc>
            </a:pPr>
            <a:endParaRPr/>
          </a:p>
          <a:p>
            <a:pPr algn="ctr">
              <a:lnSpc>
                <a:spcPts val="8499"/>
              </a:lnSpc>
            </a:pPr>
            <a:r>
              <a:rPr lang="en-US" sz="3399">
                <a:solidFill>
                  <a:srgbClr val="FAFDFE"/>
                </a:solidFill>
                <a:latin typeface="Nourd Bold Bold"/>
              </a:rPr>
              <a:t> </a:t>
            </a:r>
          </a:p>
          <a:p>
            <a:pPr algn="ctr">
              <a:lnSpc>
                <a:spcPts val="2777"/>
              </a:lnSpc>
            </a:pPr>
            <a:endParaRPr lang="en-US" sz="3399">
              <a:solidFill>
                <a:srgbClr val="FAFDFE"/>
              </a:solidFill>
              <a:latin typeface="Nourd Bold Bold"/>
            </a:endParaRPr>
          </a:p>
          <a:p>
            <a:pPr algn="ctr">
              <a:lnSpc>
                <a:spcPts val="8499"/>
              </a:lnSpc>
            </a:pPr>
            <a:r>
              <a:rPr lang="en-US" sz="3399">
                <a:solidFill>
                  <a:srgbClr val="FAFDFE"/>
                </a:solidFill>
                <a:latin typeface="Nourd Bold Bold"/>
              </a:rPr>
              <a:t>Listening </a:t>
            </a:r>
          </a:p>
        </p:txBody>
      </p:sp>
      <p:sp>
        <p:nvSpPr>
          <p:cNvPr id="26" name="TextBox 26"/>
          <p:cNvSpPr txBox="1"/>
          <p:nvPr/>
        </p:nvSpPr>
        <p:spPr>
          <a:xfrm>
            <a:off x="9541808" y="3456523"/>
            <a:ext cx="2295266" cy="580409"/>
          </a:xfrm>
          <a:prstGeom prst="rect">
            <a:avLst/>
          </a:prstGeom>
        </p:spPr>
        <p:txBody>
          <a:bodyPr lIns="0" tIns="0" rIns="0" bIns="0" rtlCol="0" anchor="t">
            <a:spAutoFit/>
          </a:bodyPr>
          <a:lstStyle/>
          <a:p>
            <a:pPr algn="r">
              <a:lnSpc>
                <a:spcPts val="4758"/>
              </a:lnSpc>
            </a:pPr>
            <a:r>
              <a:rPr lang="en-US" sz="3399">
                <a:solidFill>
                  <a:srgbClr val="FAFDFE"/>
                </a:solidFill>
                <a:latin typeface="Nourd Bold Bold"/>
              </a:rPr>
              <a:t>Respect </a:t>
            </a:r>
          </a:p>
        </p:txBody>
      </p:sp>
      <p:sp>
        <p:nvSpPr>
          <p:cNvPr id="27" name="TextBox 27"/>
          <p:cNvSpPr txBox="1"/>
          <p:nvPr/>
        </p:nvSpPr>
        <p:spPr>
          <a:xfrm>
            <a:off x="6456826" y="3388048"/>
            <a:ext cx="2160513" cy="580409"/>
          </a:xfrm>
          <a:prstGeom prst="rect">
            <a:avLst/>
          </a:prstGeom>
        </p:spPr>
        <p:txBody>
          <a:bodyPr lIns="0" tIns="0" rIns="0" bIns="0" rtlCol="0" anchor="t">
            <a:spAutoFit/>
          </a:bodyPr>
          <a:lstStyle/>
          <a:p>
            <a:pPr algn="r">
              <a:lnSpc>
                <a:spcPts val="4758"/>
              </a:lnSpc>
            </a:pPr>
            <a:r>
              <a:rPr lang="en-US" sz="3399">
                <a:solidFill>
                  <a:srgbClr val="FAFDFE"/>
                </a:solidFill>
                <a:latin typeface="Nourd Bold Bold"/>
              </a:rPr>
              <a:t>Support </a:t>
            </a:r>
          </a:p>
        </p:txBody>
      </p:sp>
      <p:sp>
        <p:nvSpPr>
          <p:cNvPr id="28" name="TextBox 28"/>
          <p:cNvSpPr txBox="1"/>
          <p:nvPr/>
        </p:nvSpPr>
        <p:spPr>
          <a:xfrm>
            <a:off x="12369646" y="3459368"/>
            <a:ext cx="3076680" cy="580409"/>
          </a:xfrm>
          <a:prstGeom prst="rect">
            <a:avLst/>
          </a:prstGeom>
        </p:spPr>
        <p:txBody>
          <a:bodyPr lIns="0" tIns="0" rIns="0" bIns="0" rtlCol="0" anchor="t">
            <a:spAutoFit/>
          </a:bodyPr>
          <a:lstStyle/>
          <a:p>
            <a:pPr algn="r">
              <a:lnSpc>
                <a:spcPts val="4758"/>
              </a:lnSpc>
            </a:pPr>
            <a:r>
              <a:rPr lang="en-US" sz="3399">
                <a:solidFill>
                  <a:srgbClr val="FAFDFE"/>
                </a:solidFill>
                <a:latin typeface="Nourd Bold Bold"/>
              </a:rPr>
              <a:t>Compromise </a:t>
            </a:r>
          </a:p>
        </p:txBody>
      </p:sp>
      <p:sp>
        <p:nvSpPr>
          <p:cNvPr id="29" name="TextBox 29"/>
          <p:cNvSpPr txBox="1"/>
          <p:nvPr/>
        </p:nvSpPr>
        <p:spPr>
          <a:xfrm>
            <a:off x="10817176" y="6874172"/>
            <a:ext cx="3086100" cy="576496"/>
          </a:xfrm>
          <a:prstGeom prst="rect">
            <a:avLst/>
          </a:prstGeom>
        </p:spPr>
        <p:txBody>
          <a:bodyPr lIns="0" tIns="0" rIns="0" bIns="0" rtlCol="0" anchor="t">
            <a:spAutoFit/>
          </a:bodyPr>
          <a:lstStyle/>
          <a:p>
            <a:pPr algn="r">
              <a:lnSpc>
                <a:spcPts val="4714"/>
              </a:lnSpc>
              <a:spcBef>
                <a:spcPct val="0"/>
              </a:spcBef>
            </a:pPr>
            <a:r>
              <a:rPr lang="en-US" sz="3399">
                <a:solidFill>
                  <a:srgbClr val="FAFDFE"/>
                </a:solidFill>
                <a:latin typeface="Nourd Bold Bold"/>
              </a:rPr>
              <a:t>Apologising</a:t>
            </a:r>
          </a:p>
        </p:txBody>
      </p:sp>
      <p:sp>
        <p:nvSpPr>
          <p:cNvPr id="30" name="TextBox 30"/>
          <p:cNvSpPr txBox="1"/>
          <p:nvPr/>
        </p:nvSpPr>
        <p:spPr>
          <a:xfrm>
            <a:off x="7869715" y="6633446"/>
            <a:ext cx="2720954" cy="1067474"/>
          </a:xfrm>
          <a:prstGeom prst="rect">
            <a:avLst/>
          </a:prstGeom>
        </p:spPr>
        <p:txBody>
          <a:bodyPr lIns="0" tIns="0" rIns="0" bIns="0" rtlCol="0" anchor="t">
            <a:spAutoFit/>
          </a:bodyPr>
          <a:lstStyle/>
          <a:p>
            <a:pPr algn="r">
              <a:lnSpc>
                <a:spcPts val="4328"/>
              </a:lnSpc>
              <a:spcBef>
                <a:spcPct val="0"/>
              </a:spcBef>
            </a:pPr>
            <a:r>
              <a:rPr lang="en-US" sz="3121">
                <a:solidFill>
                  <a:srgbClr val="FAFDFE"/>
                </a:solidFill>
                <a:latin typeface="Nourd Bold Bold"/>
              </a:rPr>
              <a:t>Forgiveness </a:t>
            </a:r>
          </a:p>
          <a:p>
            <a:pPr algn="r">
              <a:lnSpc>
                <a:spcPts val="4328"/>
              </a:lnSpc>
              <a:spcBef>
                <a:spcPct val="0"/>
              </a:spcBef>
            </a:pPr>
            <a:r>
              <a:rPr lang="en-US" sz="3121">
                <a:solidFill>
                  <a:srgbClr val="FAFDFE"/>
                </a:solidFill>
                <a:latin typeface="Nourd Bold Bold"/>
              </a:rPr>
              <a:t>Boundaries </a:t>
            </a:r>
          </a:p>
        </p:txBody>
      </p:sp>
      <p:pic>
        <p:nvPicPr>
          <p:cNvPr id="31" name="Picture 31"/>
          <p:cNvPicPr>
            <a:picLocks noChangeAspect="1"/>
          </p:cNvPicPr>
          <p:nvPr/>
        </p:nvPicPr>
        <p:blipFill>
          <a:blip r:embed="rId2"/>
          <a:srcRect/>
          <a:stretch>
            <a:fillRect/>
          </a:stretch>
        </p:blipFill>
        <p:spPr>
          <a:xfrm>
            <a:off x="162917" y="8943351"/>
            <a:ext cx="2203015" cy="15641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sp>
        <p:nvSpPr>
          <p:cNvPr id="2" name="TextBox 2"/>
          <p:cNvSpPr txBox="1"/>
          <p:nvPr/>
        </p:nvSpPr>
        <p:spPr>
          <a:xfrm>
            <a:off x="3167710" y="294456"/>
            <a:ext cx="11952580" cy="1351921"/>
          </a:xfrm>
          <a:prstGeom prst="rect">
            <a:avLst/>
          </a:prstGeom>
        </p:spPr>
        <p:txBody>
          <a:bodyPr lIns="0" tIns="0" rIns="0" bIns="0" rtlCol="0" anchor="t">
            <a:spAutoFit/>
          </a:bodyPr>
          <a:lstStyle/>
          <a:p>
            <a:pPr algn="ctr">
              <a:lnSpc>
                <a:spcPts val="11059"/>
              </a:lnSpc>
            </a:pPr>
            <a:r>
              <a:rPr lang="en-US" sz="7899">
                <a:solidFill>
                  <a:srgbClr val="85248F"/>
                </a:solidFill>
                <a:latin typeface="Nourd Bold"/>
              </a:rPr>
              <a:t>Unhealthy Friendships </a:t>
            </a:r>
          </a:p>
        </p:txBody>
      </p:sp>
      <p:grpSp>
        <p:nvGrpSpPr>
          <p:cNvPr id="3" name="Group 3"/>
          <p:cNvGrpSpPr/>
          <p:nvPr/>
        </p:nvGrpSpPr>
        <p:grpSpPr>
          <a:xfrm>
            <a:off x="1897634" y="2295287"/>
            <a:ext cx="3086100" cy="3086100"/>
            <a:chOff x="0" y="0"/>
            <a:chExt cx="812800" cy="812800"/>
          </a:xfrm>
        </p:grpSpPr>
        <p:sp>
          <p:nvSpPr>
            <p:cNvPr id="4" name="Freeform 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4654159" y="4297289"/>
            <a:ext cx="3086100" cy="3086100"/>
            <a:chOff x="0" y="0"/>
            <a:chExt cx="812800" cy="812800"/>
          </a:xfrm>
        </p:grpSpPr>
        <p:sp>
          <p:nvSpPr>
            <p:cNvPr id="7" name="Freeform 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24E87"/>
            </a:solidFill>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740259" y="2226812"/>
            <a:ext cx="3086100" cy="3086100"/>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372055" y="4297289"/>
            <a:ext cx="3086100" cy="3086100"/>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24E87"/>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3384841" y="2226812"/>
            <a:ext cx="3086100" cy="3086100"/>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600950" y="6405620"/>
            <a:ext cx="3086100" cy="3086100"/>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3458155" y="6405620"/>
            <a:ext cx="3086100" cy="3086100"/>
            <a:chOff x="0" y="0"/>
            <a:chExt cx="812800" cy="812800"/>
          </a:xfrm>
        </p:grpSpPr>
        <p:sp>
          <p:nvSpPr>
            <p:cNvPr id="22" name="Freeform 2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23" name="TextBox 2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743745" y="6405620"/>
            <a:ext cx="3086100" cy="3086100"/>
            <a:chOff x="0" y="0"/>
            <a:chExt cx="812800" cy="812800"/>
          </a:xfrm>
        </p:grpSpPr>
        <p:sp>
          <p:nvSpPr>
            <p:cNvPr id="25" name="Freeform 2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4A99"/>
            </a:solidFill>
          </p:spPr>
        </p:sp>
        <p:sp>
          <p:nvSpPr>
            <p:cNvPr id="26" name="TextBox 2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2040425" y="7346985"/>
            <a:ext cx="2492740" cy="1146219"/>
          </a:xfrm>
          <a:prstGeom prst="rect">
            <a:avLst/>
          </a:prstGeom>
        </p:spPr>
        <p:txBody>
          <a:bodyPr lIns="0" tIns="0" rIns="0" bIns="0" rtlCol="0" anchor="t">
            <a:spAutoFit/>
          </a:bodyPr>
          <a:lstStyle/>
          <a:p>
            <a:pPr algn="ctr">
              <a:lnSpc>
                <a:spcPts val="4576"/>
              </a:lnSpc>
            </a:pPr>
            <a:r>
              <a:rPr lang="en-US" sz="3299">
                <a:solidFill>
                  <a:srgbClr val="FAFDFE"/>
                </a:solidFill>
                <a:latin typeface="League Spartan"/>
              </a:rPr>
              <a:t>Arguing frequently </a:t>
            </a:r>
          </a:p>
        </p:txBody>
      </p:sp>
      <p:sp>
        <p:nvSpPr>
          <p:cNvPr id="28" name="TextBox 28"/>
          <p:cNvSpPr txBox="1"/>
          <p:nvPr/>
        </p:nvSpPr>
        <p:spPr>
          <a:xfrm>
            <a:off x="2336286" y="3306142"/>
            <a:ext cx="2493559" cy="1146219"/>
          </a:xfrm>
          <a:prstGeom prst="rect">
            <a:avLst/>
          </a:prstGeom>
        </p:spPr>
        <p:txBody>
          <a:bodyPr lIns="0" tIns="0" rIns="0" bIns="0" rtlCol="0" anchor="t">
            <a:spAutoFit/>
          </a:bodyPr>
          <a:lstStyle/>
          <a:p>
            <a:pPr algn="just">
              <a:lnSpc>
                <a:spcPts val="4576"/>
              </a:lnSpc>
            </a:pPr>
            <a:r>
              <a:rPr lang="en-US" sz="3299">
                <a:solidFill>
                  <a:srgbClr val="FAFDFE"/>
                </a:solidFill>
                <a:latin typeface="League Spartan"/>
              </a:rPr>
              <a:t>Not feeling supported </a:t>
            </a:r>
          </a:p>
        </p:txBody>
      </p:sp>
      <p:sp>
        <p:nvSpPr>
          <p:cNvPr id="29" name="TextBox 29"/>
          <p:cNvSpPr txBox="1"/>
          <p:nvPr/>
        </p:nvSpPr>
        <p:spPr>
          <a:xfrm>
            <a:off x="5199942" y="5259400"/>
            <a:ext cx="1994535" cy="1146219"/>
          </a:xfrm>
          <a:prstGeom prst="rect">
            <a:avLst/>
          </a:prstGeom>
        </p:spPr>
        <p:txBody>
          <a:bodyPr lIns="0" tIns="0" rIns="0" bIns="0" rtlCol="0" anchor="t">
            <a:spAutoFit/>
          </a:bodyPr>
          <a:lstStyle/>
          <a:p>
            <a:pPr algn="l">
              <a:lnSpc>
                <a:spcPts val="4576"/>
              </a:lnSpc>
            </a:pPr>
            <a:r>
              <a:rPr lang="en-US" sz="3299">
                <a:solidFill>
                  <a:srgbClr val="FAFDFE"/>
                </a:solidFill>
                <a:latin typeface="League Spartan"/>
              </a:rPr>
              <a:t>Can't be</a:t>
            </a:r>
          </a:p>
          <a:p>
            <a:pPr algn="l">
              <a:lnSpc>
                <a:spcPts val="4576"/>
              </a:lnSpc>
            </a:pPr>
            <a:r>
              <a:rPr lang="en-US" sz="3299">
                <a:solidFill>
                  <a:srgbClr val="FAFDFE"/>
                </a:solidFill>
                <a:latin typeface="League Spartan"/>
              </a:rPr>
              <a:t> yourself </a:t>
            </a:r>
          </a:p>
        </p:txBody>
      </p:sp>
      <p:sp>
        <p:nvSpPr>
          <p:cNvPr id="30" name="TextBox 30"/>
          <p:cNvSpPr txBox="1"/>
          <p:nvPr/>
        </p:nvSpPr>
        <p:spPr>
          <a:xfrm>
            <a:off x="8138993" y="7346985"/>
            <a:ext cx="2010013" cy="1146219"/>
          </a:xfrm>
          <a:prstGeom prst="rect">
            <a:avLst/>
          </a:prstGeom>
        </p:spPr>
        <p:txBody>
          <a:bodyPr lIns="0" tIns="0" rIns="0" bIns="0" rtlCol="0" anchor="t">
            <a:spAutoFit/>
          </a:bodyPr>
          <a:lstStyle/>
          <a:p>
            <a:pPr algn="ctr">
              <a:lnSpc>
                <a:spcPts val="4576"/>
              </a:lnSpc>
            </a:pPr>
            <a:r>
              <a:rPr lang="en-US" sz="3299">
                <a:solidFill>
                  <a:srgbClr val="FAFDFE"/>
                </a:solidFill>
                <a:latin typeface="League Spartan"/>
              </a:rPr>
              <a:t>Peer pressure </a:t>
            </a:r>
          </a:p>
        </p:txBody>
      </p:sp>
      <p:sp>
        <p:nvSpPr>
          <p:cNvPr id="31" name="TextBox 31"/>
          <p:cNvSpPr txBox="1"/>
          <p:nvPr/>
        </p:nvSpPr>
        <p:spPr>
          <a:xfrm>
            <a:off x="8249133" y="3449164"/>
            <a:ext cx="2068354" cy="574719"/>
          </a:xfrm>
          <a:prstGeom prst="rect">
            <a:avLst/>
          </a:prstGeom>
        </p:spPr>
        <p:txBody>
          <a:bodyPr lIns="0" tIns="0" rIns="0" bIns="0" rtlCol="0" anchor="t">
            <a:spAutoFit/>
          </a:bodyPr>
          <a:lstStyle/>
          <a:p>
            <a:pPr algn="l">
              <a:lnSpc>
                <a:spcPts val="4618"/>
              </a:lnSpc>
            </a:pPr>
            <a:r>
              <a:rPr lang="en-US" sz="3299">
                <a:solidFill>
                  <a:srgbClr val="FAFDFE"/>
                </a:solidFill>
                <a:latin typeface="League Spartan"/>
              </a:rPr>
              <a:t>Rumours </a:t>
            </a:r>
          </a:p>
        </p:txBody>
      </p:sp>
      <p:sp>
        <p:nvSpPr>
          <p:cNvPr id="32" name="TextBox 32"/>
          <p:cNvSpPr txBox="1"/>
          <p:nvPr/>
        </p:nvSpPr>
        <p:spPr>
          <a:xfrm>
            <a:off x="10826359" y="5262087"/>
            <a:ext cx="2087790" cy="1140846"/>
          </a:xfrm>
          <a:prstGeom prst="rect">
            <a:avLst/>
          </a:prstGeom>
        </p:spPr>
        <p:txBody>
          <a:bodyPr lIns="0" tIns="0" rIns="0" bIns="0" rtlCol="0" anchor="t">
            <a:spAutoFit/>
          </a:bodyPr>
          <a:lstStyle/>
          <a:p>
            <a:pPr algn="ctr">
              <a:lnSpc>
                <a:spcPts val="4576"/>
              </a:lnSpc>
            </a:pPr>
            <a:r>
              <a:rPr lang="en-US" sz="3299">
                <a:solidFill>
                  <a:srgbClr val="FAFDFE"/>
                </a:solidFill>
                <a:latin typeface="League Spartan"/>
              </a:rPr>
              <a:t>Feeling</a:t>
            </a:r>
          </a:p>
          <a:p>
            <a:pPr algn="ctr">
              <a:lnSpc>
                <a:spcPts val="4576"/>
              </a:lnSpc>
            </a:pPr>
            <a:r>
              <a:rPr lang="en-US" sz="3299">
                <a:solidFill>
                  <a:srgbClr val="FAFDFE"/>
                </a:solidFill>
                <a:latin typeface="League Spartan"/>
              </a:rPr>
              <a:t> left out</a:t>
            </a:r>
          </a:p>
        </p:txBody>
      </p:sp>
      <p:sp>
        <p:nvSpPr>
          <p:cNvPr id="33" name="TextBox 33"/>
          <p:cNvSpPr txBox="1"/>
          <p:nvPr/>
        </p:nvSpPr>
        <p:spPr>
          <a:xfrm>
            <a:off x="14059806" y="3449164"/>
            <a:ext cx="1882797" cy="574719"/>
          </a:xfrm>
          <a:prstGeom prst="rect">
            <a:avLst/>
          </a:prstGeom>
        </p:spPr>
        <p:txBody>
          <a:bodyPr lIns="0" tIns="0" rIns="0" bIns="0" rtlCol="0" anchor="t">
            <a:spAutoFit/>
          </a:bodyPr>
          <a:lstStyle/>
          <a:p>
            <a:pPr algn="l">
              <a:lnSpc>
                <a:spcPts val="4618"/>
              </a:lnSpc>
            </a:pPr>
            <a:r>
              <a:rPr lang="en-US" sz="3299">
                <a:solidFill>
                  <a:srgbClr val="FAFDFE"/>
                </a:solidFill>
                <a:latin typeface="League Spartan"/>
              </a:rPr>
              <a:t>Jealousy</a:t>
            </a:r>
          </a:p>
        </p:txBody>
      </p:sp>
      <p:sp>
        <p:nvSpPr>
          <p:cNvPr id="34" name="TextBox 34"/>
          <p:cNvSpPr txBox="1"/>
          <p:nvPr/>
        </p:nvSpPr>
        <p:spPr>
          <a:xfrm>
            <a:off x="13771775" y="7122662"/>
            <a:ext cx="2458860" cy="1146219"/>
          </a:xfrm>
          <a:prstGeom prst="rect">
            <a:avLst/>
          </a:prstGeom>
        </p:spPr>
        <p:txBody>
          <a:bodyPr lIns="0" tIns="0" rIns="0" bIns="0" rtlCol="0" anchor="t">
            <a:spAutoFit/>
          </a:bodyPr>
          <a:lstStyle/>
          <a:p>
            <a:pPr algn="ctr">
              <a:lnSpc>
                <a:spcPts val="4576"/>
              </a:lnSpc>
            </a:pPr>
            <a:r>
              <a:rPr lang="en-US" sz="3299">
                <a:solidFill>
                  <a:srgbClr val="FAFDFE"/>
                </a:solidFill>
                <a:latin typeface="League Spartan"/>
              </a:rPr>
              <a:t> </a:t>
            </a:r>
          </a:p>
          <a:p>
            <a:pPr algn="ctr">
              <a:lnSpc>
                <a:spcPts val="4576"/>
              </a:lnSpc>
            </a:pPr>
            <a:r>
              <a:rPr lang="en-US" sz="3299">
                <a:solidFill>
                  <a:srgbClr val="FAFDFE"/>
                </a:solidFill>
                <a:latin typeface="League Spartan"/>
              </a:rPr>
              <a:t>Controlling</a:t>
            </a:r>
          </a:p>
        </p:txBody>
      </p:sp>
      <p:pic>
        <p:nvPicPr>
          <p:cNvPr id="35" name="Picture 35"/>
          <p:cNvPicPr>
            <a:picLocks noChangeAspect="1"/>
          </p:cNvPicPr>
          <p:nvPr/>
        </p:nvPicPr>
        <p:blipFill>
          <a:blip r:embed="rId2"/>
          <a:srcRect/>
          <a:stretch>
            <a:fillRect/>
          </a:stretch>
        </p:blipFill>
        <p:spPr>
          <a:xfrm>
            <a:off x="162917" y="8943351"/>
            <a:ext cx="2203015" cy="15641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7488" y="173250"/>
            <a:ext cx="2466975" cy="2390775"/>
          </a:xfrm>
          <a:prstGeom prst="rect">
            <a:avLst/>
          </a:prstGeom>
        </p:spPr>
      </p:pic>
      <p:pic>
        <p:nvPicPr>
          <p:cNvPr id="3" name="Picture 3"/>
          <p:cNvPicPr>
            <a:picLocks noChangeAspect="1"/>
          </p:cNvPicPr>
          <p:nvPr/>
        </p:nvPicPr>
        <p:blipFill>
          <a:blip r:embed="rId3"/>
          <a:srcRect/>
          <a:stretch>
            <a:fillRect/>
          </a:stretch>
        </p:blipFill>
        <p:spPr>
          <a:xfrm>
            <a:off x="14631652" y="544725"/>
            <a:ext cx="1352550" cy="1647825"/>
          </a:xfrm>
          <a:prstGeom prst="rect">
            <a:avLst/>
          </a:prstGeom>
        </p:spPr>
      </p:pic>
      <p:sp>
        <p:nvSpPr>
          <p:cNvPr id="4" name="TextBox 4"/>
          <p:cNvSpPr txBox="1"/>
          <p:nvPr/>
        </p:nvSpPr>
        <p:spPr>
          <a:xfrm>
            <a:off x="1719643" y="1980790"/>
            <a:ext cx="14544799" cy="5458163"/>
          </a:xfrm>
          <a:prstGeom prst="rect">
            <a:avLst/>
          </a:prstGeom>
        </p:spPr>
        <p:txBody>
          <a:bodyPr lIns="0" tIns="0" rIns="0" bIns="0" rtlCol="0" anchor="t">
            <a:spAutoFit/>
          </a:bodyPr>
          <a:lstStyle/>
          <a:p>
            <a:pPr algn="ctr">
              <a:lnSpc>
                <a:spcPts val="4874"/>
              </a:lnSpc>
            </a:pPr>
            <a:r>
              <a:rPr lang="en-US" sz="3501">
                <a:solidFill>
                  <a:srgbClr val="800080"/>
                </a:solidFill>
                <a:latin typeface="Nourd Bold"/>
              </a:rPr>
              <a:t> Imagine you are holding a glass of water. </a:t>
            </a:r>
          </a:p>
          <a:p>
            <a:pPr algn="ctr">
              <a:lnSpc>
                <a:spcPts val="4874"/>
              </a:lnSpc>
            </a:pPr>
            <a:r>
              <a:rPr lang="en-US" sz="3501">
                <a:solidFill>
                  <a:srgbClr val="800080"/>
                </a:solidFill>
                <a:latin typeface="Nourd Bold"/>
              </a:rPr>
              <a:t>If you hold the water out in front of you for 1 minute, it is not a problem. </a:t>
            </a:r>
          </a:p>
          <a:p>
            <a:pPr algn="ctr">
              <a:lnSpc>
                <a:spcPts val="4874"/>
              </a:lnSpc>
            </a:pPr>
            <a:endParaRPr lang="en-US" sz="3501">
              <a:solidFill>
                <a:srgbClr val="800080"/>
              </a:solidFill>
              <a:latin typeface="Nourd Bold"/>
            </a:endParaRPr>
          </a:p>
          <a:p>
            <a:pPr algn="ctr">
              <a:lnSpc>
                <a:spcPts val="4874"/>
              </a:lnSpc>
            </a:pPr>
            <a:r>
              <a:rPr lang="en-US" sz="3501">
                <a:solidFill>
                  <a:srgbClr val="800080"/>
                </a:solidFill>
                <a:latin typeface="Nourd Bold"/>
              </a:rPr>
              <a:t>If you hold it out in front of you for 1 hour, you will have an ache in your arm.</a:t>
            </a:r>
          </a:p>
          <a:p>
            <a:pPr algn="ctr">
              <a:lnSpc>
                <a:spcPts val="4874"/>
              </a:lnSpc>
            </a:pPr>
            <a:r>
              <a:rPr lang="en-US" sz="3501">
                <a:solidFill>
                  <a:srgbClr val="800080"/>
                </a:solidFill>
                <a:latin typeface="Nourd Bold"/>
              </a:rPr>
              <a:t> </a:t>
            </a:r>
          </a:p>
          <a:p>
            <a:pPr algn="ctr">
              <a:lnSpc>
                <a:spcPts val="4874"/>
              </a:lnSpc>
            </a:pPr>
            <a:r>
              <a:rPr lang="en-US" sz="3501">
                <a:solidFill>
                  <a:srgbClr val="800080"/>
                </a:solidFill>
                <a:latin typeface="Nourd Bold"/>
              </a:rPr>
              <a:t>If you hold it for 1 whole day, your arm will feel very numb and sore.</a:t>
            </a:r>
          </a:p>
        </p:txBody>
      </p:sp>
      <p:sp>
        <p:nvSpPr>
          <p:cNvPr id="5" name="TextBox 5"/>
          <p:cNvSpPr txBox="1"/>
          <p:nvPr/>
        </p:nvSpPr>
        <p:spPr>
          <a:xfrm>
            <a:off x="2776090" y="7924333"/>
            <a:ext cx="12735792" cy="1310703"/>
          </a:xfrm>
          <a:prstGeom prst="rect">
            <a:avLst/>
          </a:prstGeom>
        </p:spPr>
        <p:txBody>
          <a:bodyPr lIns="0" tIns="0" rIns="0" bIns="0" rtlCol="0" anchor="t">
            <a:spAutoFit/>
          </a:bodyPr>
          <a:lstStyle/>
          <a:p>
            <a:pPr algn="ctr">
              <a:lnSpc>
                <a:spcPts val="5324"/>
              </a:lnSpc>
            </a:pPr>
            <a:r>
              <a:rPr lang="en-US" sz="3849">
                <a:solidFill>
                  <a:srgbClr val="003087"/>
                </a:solidFill>
                <a:latin typeface="Nourd Bold"/>
              </a:rPr>
              <a:t>The weight of the glass of water does not change, but the longer you hold it the heavier it becomes</a:t>
            </a:r>
          </a:p>
        </p:txBody>
      </p:sp>
      <p:pic>
        <p:nvPicPr>
          <p:cNvPr id="6" name="Picture 6"/>
          <p:cNvPicPr>
            <a:picLocks noChangeAspect="1"/>
          </p:cNvPicPr>
          <p:nvPr/>
        </p:nvPicPr>
        <p:blipFill>
          <a:blip r:embed="rId4"/>
          <a:srcRect/>
          <a:stretch>
            <a:fillRect/>
          </a:stretch>
        </p:blipFill>
        <p:spPr>
          <a:xfrm>
            <a:off x="162917" y="8943351"/>
            <a:ext cx="2203015" cy="156414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F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239421" y="4378223"/>
            <a:ext cx="3762375" cy="3143250"/>
          </a:xfrm>
          <a:prstGeom prst="rect">
            <a:avLst/>
          </a:prstGeom>
        </p:spPr>
      </p:pic>
      <p:sp>
        <p:nvSpPr>
          <p:cNvPr id="3" name="TextBox 3"/>
          <p:cNvSpPr txBox="1"/>
          <p:nvPr/>
        </p:nvSpPr>
        <p:spPr>
          <a:xfrm>
            <a:off x="1328823" y="1115435"/>
            <a:ext cx="15782058" cy="3177140"/>
          </a:xfrm>
          <a:prstGeom prst="rect">
            <a:avLst/>
          </a:prstGeom>
        </p:spPr>
        <p:txBody>
          <a:bodyPr lIns="0" tIns="0" rIns="0" bIns="0" rtlCol="0" anchor="t">
            <a:spAutoFit/>
          </a:bodyPr>
          <a:lstStyle/>
          <a:p>
            <a:pPr algn="ctr">
              <a:lnSpc>
                <a:spcPts val="6364"/>
              </a:lnSpc>
            </a:pPr>
            <a:r>
              <a:rPr lang="en-US" sz="4589">
                <a:solidFill>
                  <a:srgbClr val="003087"/>
                </a:solidFill>
                <a:latin typeface="Nourd Bold"/>
              </a:rPr>
              <a:t> </a:t>
            </a:r>
          </a:p>
          <a:p>
            <a:pPr algn="ctr">
              <a:lnSpc>
                <a:spcPts val="6364"/>
              </a:lnSpc>
            </a:pPr>
            <a:r>
              <a:rPr lang="en-US" sz="4589">
                <a:solidFill>
                  <a:srgbClr val="003087"/>
                </a:solidFill>
                <a:latin typeface="Nourd Bold"/>
              </a:rPr>
              <a:t>The stresses and worries related to peer groups and friendships are like that glass of water, the longer you hold your worries in the more it will affect your body. </a:t>
            </a:r>
          </a:p>
        </p:txBody>
      </p:sp>
      <p:sp>
        <p:nvSpPr>
          <p:cNvPr id="4" name="TextBox 4"/>
          <p:cNvSpPr txBox="1"/>
          <p:nvPr/>
        </p:nvSpPr>
        <p:spPr>
          <a:xfrm>
            <a:off x="3974808" y="6147256"/>
            <a:ext cx="10490089" cy="1734630"/>
          </a:xfrm>
          <a:prstGeom prst="rect">
            <a:avLst/>
          </a:prstGeom>
        </p:spPr>
        <p:txBody>
          <a:bodyPr lIns="0" tIns="0" rIns="0" bIns="0" rtlCol="0" anchor="t">
            <a:spAutoFit/>
          </a:bodyPr>
          <a:lstStyle/>
          <a:p>
            <a:pPr algn="ctr">
              <a:lnSpc>
                <a:spcPts val="6975"/>
              </a:lnSpc>
            </a:pPr>
            <a:r>
              <a:rPr lang="en-US" sz="5007">
                <a:solidFill>
                  <a:srgbClr val="575756"/>
                </a:solidFill>
                <a:latin typeface="Nourd Bold"/>
              </a:rPr>
              <a:t>We are here to help you blow away the storms </a:t>
            </a:r>
          </a:p>
        </p:txBody>
      </p:sp>
      <p:pic>
        <p:nvPicPr>
          <p:cNvPr id="5" name="Picture 5"/>
          <p:cNvPicPr>
            <a:picLocks noChangeAspect="1"/>
          </p:cNvPicPr>
          <p:nvPr/>
        </p:nvPicPr>
        <p:blipFill>
          <a:blip r:embed="rId3"/>
          <a:srcRect/>
          <a:stretch>
            <a:fillRect/>
          </a:stretch>
        </p:blipFill>
        <p:spPr>
          <a:xfrm>
            <a:off x="162917" y="8943351"/>
            <a:ext cx="2203015" cy="15641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43860" y="399140"/>
            <a:ext cx="8200279" cy="3876496"/>
          </a:xfrm>
          <a:prstGeom prst="rect">
            <a:avLst/>
          </a:prstGeom>
        </p:spPr>
      </p:pic>
      <p:pic>
        <p:nvPicPr>
          <p:cNvPr id="3" name="Picture 3"/>
          <p:cNvPicPr>
            <a:picLocks noChangeAspect="1"/>
          </p:cNvPicPr>
          <p:nvPr/>
        </p:nvPicPr>
        <p:blipFill>
          <a:blip r:embed="rId4"/>
          <a:srcRect/>
          <a:stretch>
            <a:fillRect/>
          </a:stretch>
        </p:blipFill>
        <p:spPr>
          <a:xfrm>
            <a:off x="162917" y="8943351"/>
            <a:ext cx="2203015" cy="1564141"/>
          </a:xfrm>
          <a:prstGeom prst="rect">
            <a:avLst/>
          </a:prstGeom>
        </p:spPr>
      </p:pic>
      <p:pic>
        <p:nvPicPr>
          <p:cNvPr id="4" name="Picture 4"/>
          <p:cNvPicPr>
            <a:picLocks noChangeAspect="1"/>
          </p:cNvPicPr>
          <p:nvPr/>
        </p:nvPicPr>
        <p:blipFill>
          <a:blip r:embed="rId5"/>
          <a:srcRect l="29205" r="30215"/>
          <a:stretch>
            <a:fillRect/>
          </a:stretch>
        </p:blipFill>
        <p:spPr>
          <a:xfrm>
            <a:off x="7246382" y="2960022"/>
            <a:ext cx="4596906" cy="7547470"/>
          </a:xfrm>
          <a:prstGeom prst="rect">
            <a:avLst/>
          </a:prstGeom>
        </p:spPr>
      </p:pic>
      <p:sp>
        <p:nvSpPr>
          <p:cNvPr id="5" name="TextBox 5"/>
          <p:cNvSpPr txBox="1"/>
          <p:nvPr/>
        </p:nvSpPr>
        <p:spPr>
          <a:xfrm>
            <a:off x="5303282" y="971550"/>
            <a:ext cx="7681435" cy="1157965"/>
          </a:xfrm>
          <a:prstGeom prst="rect">
            <a:avLst/>
          </a:prstGeom>
        </p:spPr>
        <p:txBody>
          <a:bodyPr lIns="0" tIns="0" rIns="0" bIns="0" rtlCol="0" anchor="t">
            <a:spAutoFit/>
          </a:bodyPr>
          <a:lstStyle/>
          <a:p>
            <a:pPr algn="ctr">
              <a:lnSpc>
                <a:spcPts val="4667"/>
              </a:lnSpc>
            </a:pPr>
            <a:r>
              <a:rPr lang="en-US" sz="3362">
                <a:solidFill>
                  <a:srgbClr val="FFFFFF"/>
                </a:solidFill>
                <a:latin typeface="Nourd Bold"/>
              </a:rPr>
              <a:t>What is the difference between bullying and cyberbullying?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172719" y="1023709"/>
            <a:ext cx="5942562" cy="1624808"/>
          </a:xfrm>
          <a:prstGeom prst="rect">
            <a:avLst/>
          </a:prstGeom>
        </p:spPr>
        <p:txBody>
          <a:bodyPr lIns="0" tIns="0" rIns="0" bIns="0" rtlCol="0" anchor="t">
            <a:spAutoFit/>
          </a:bodyPr>
          <a:lstStyle/>
          <a:p>
            <a:pPr algn="ctr">
              <a:lnSpc>
                <a:spcPts val="13343"/>
              </a:lnSpc>
            </a:pPr>
            <a:r>
              <a:rPr lang="en-US" sz="9531">
                <a:solidFill>
                  <a:srgbClr val="B24E87"/>
                </a:solidFill>
                <a:latin typeface="Nourd Bold"/>
              </a:rPr>
              <a:t>Bullying </a:t>
            </a:r>
          </a:p>
        </p:txBody>
      </p:sp>
      <p:sp>
        <p:nvSpPr>
          <p:cNvPr id="3" name="TextBox 3"/>
          <p:cNvSpPr txBox="1"/>
          <p:nvPr/>
        </p:nvSpPr>
        <p:spPr>
          <a:xfrm>
            <a:off x="2140034" y="3144098"/>
            <a:ext cx="14007932" cy="5842967"/>
          </a:xfrm>
          <a:prstGeom prst="rect">
            <a:avLst/>
          </a:prstGeom>
        </p:spPr>
        <p:txBody>
          <a:bodyPr lIns="0" tIns="0" rIns="0" bIns="0" rtlCol="0" anchor="t">
            <a:spAutoFit/>
          </a:bodyPr>
          <a:lstStyle/>
          <a:p>
            <a:pPr algn="ctr">
              <a:lnSpc>
                <a:spcPts val="5975"/>
              </a:lnSpc>
            </a:pPr>
            <a:r>
              <a:rPr lang="en-US" sz="4241">
                <a:solidFill>
                  <a:srgbClr val="1A529E"/>
                </a:solidFill>
                <a:latin typeface="Nourd Bold"/>
              </a:rPr>
              <a:t>Bullying is behaviour that hurts someone else. It includes name calling, hitting, pushing, spreading rumors, threatening or undermining someone.</a:t>
            </a:r>
          </a:p>
          <a:p>
            <a:pPr algn="ctr">
              <a:lnSpc>
                <a:spcPts val="5975"/>
              </a:lnSpc>
            </a:pPr>
            <a:r>
              <a:rPr lang="en-US" sz="4241">
                <a:solidFill>
                  <a:srgbClr val="1A529E"/>
                </a:solidFill>
                <a:latin typeface="Nourd Bold"/>
              </a:rPr>
              <a:t> </a:t>
            </a:r>
          </a:p>
          <a:p>
            <a:pPr algn="ctr">
              <a:lnSpc>
                <a:spcPts val="5975"/>
              </a:lnSpc>
            </a:pPr>
            <a:r>
              <a:rPr lang="en-US" sz="4241">
                <a:solidFill>
                  <a:srgbClr val="1A529E"/>
                </a:solidFill>
                <a:latin typeface="Nourd Bold"/>
              </a:rPr>
              <a:t>It can happen anywhere – at school, at home. It's usually repeated over a long period of time and can hurt a person both physically and emotionally</a:t>
            </a:r>
          </a:p>
          <a:p>
            <a:pPr algn="ctr">
              <a:lnSpc>
                <a:spcPts val="4708"/>
              </a:lnSpc>
            </a:pPr>
            <a:r>
              <a:rPr lang="en-US" sz="3341">
                <a:solidFill>
                  <a:srgbClr val="1A529E"/>
                </a:solidFill>
                <a:latin typeface="Nourd Bold"/>
              </a:rPr>
              <a:t> </a:t>
            </a:r>
          </a:p>
        </p:txBody>
      </p:sp>
      <p:pic>
        <p:nvPicPr>
          <p:cNvPr id="4" name="Picture 4"/>
          <p:cNvPicPr>
            <a:picLocks noChangeAspect="1"/>
          </p:cNvPicPr>
          <p:nvPr/>
        </p:nvPicPr>
        <p:blipFill>
          <a:blip r:embed="rId2"/>
          <a:srcRect/>
          <a:stretch>
            <a:fillRect/>
          </a:stretch>
        </p:blipFill>
        <p:spPr>
          <a:xfrm>
            <a:off x="162917" y="8943351"/>
            <a:ext cx="2203015" cy="15641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0599" y="3002032"/>
            <a:ext cx="10296363" cy="1624808"/>
          </a:xfrm>
          <a:prstGeom prst="rect">
            <a:avLst/>
          </a:prstGeom>
        </p:spPr>
        <p:txBody>
          <a:bodyPr lIns="0" tIns="0" rIns="0" bIns="0" rtlCol="0" anchor="t">
            <a:spAutoFit/>
          </a:bodyPr>
          <a:lstStyle/>
          <a:p>
            <a:pPr algn="ctr">
              <a:lnSpc>
                <a:spcPts val="13343"/>
              </a:lnSpc>
            </a:pPr>
            <a:r>
              <a:rPr lang="en-US" sz="9531">
                <a:solidFill>
                  <a:srgbClr val="B24E87"/>
                </a:solidFill>
                <a:latin typeface="Nourd Bold"/>
              </a:rPr>
              <a:t>Cyber-Bullying </a:t>
            </a:r>
          </a:p>
        </p:txBody>
      </p:sp>
      <p:sp>
        <p:nvSpPr>
          <p:cNvPr id="3" name="TextBox 3"/>
          <p:cNvSpPr txBox="1"/>
          <p:nvPr/>
        </p:nvSpPr>
        <p:spPr>
          <a:xfrm>
            <a:off x="1744723" y="5370462"/>
            <a:ext cx="15597607" cy="1974531"/>
          </a:xfrm>
          <a:prstGeom prst="rect">
            <a:avLst/>
          </a:prstGeom>
        </p:spPr>
        <p:txBody>
          <a:bodyPr lIns="0" tIns="0" rIns="0" bIns="0" rtlCol="0" anchor="t">
            <a:spAutoFit/>
          </a:bodyPr>
          <a:lstStyle/>
          <a:p>
            <a:pPr algn="ctr">
              <a:lnSpc>
                <a:spcPts val="5250"/>
              </a:lnSpc>
            </a:pPr>
            <a:r>
              <a:rPr lang="en-US" sz="3769">
                <a:solidFill>
                  <a:srgbClr val="1A529E"/>
                </a:solidFill>
                <a:latin typeface="Nourd Bold"/>
              </a:rPr>
              <a:t>Cyberbullying is any form of bullying which takes place online. This can be done over smartphones, tablets, online gaming, chat forums, social and other media. </a:t>
            </a:r>
          </a:p>
        </p:txBody>
      </p:sp>
      <p:pic>
        <p:nvPicPr>
          <p:cNvPr id="4" name="Picture 4"/>
          <p:cNvPicPr>
            <a:picLocks noChangeAspect="1"/>
          </p:cNvPicPr>
          <p:nvPr/>
        </p:nvPicPr>
        <p:blipFill>
          <a:blip r:embed="rId2"/>
          <a:srcRect/>
          <a:stretch>
            <a:fillRect/>
          </a:stretch>
        </p:blipFill>
        <p:spPr>
          <a:xfrm>
            <a:off x="162917" y="8943351"/>
            <a:ext cx="2203015" cy="15641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551</Words>
  <Application>Microsoft Office PowerPoint</Application>
  <PresentationFormat>Custom</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Nourd Bold</vt:lpstr>
      <vt:lpstr>Arial</vt:lpstr>
      <vt:lpstr>Calibri</vt:lpstr>
      <vt:lpstr>Nourd Bold Bold</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 Healthy Relationships Primary.pdf</dc:title>
  <cp:lastModifiedBy>Sarah Toheed</cp:lastModifiedBy>
  <cp:revision>2</cp:revision>
  <dcterms:created xsi:type="dcterms:W3CDTF">2006-08-16T00:00:00Z</dcterms:created>
  <dcterms:modified xsi:type="dcterms:W3CDTF">2023-05-10T09:17:16Z</dcterms:modified>
  <dc:identifier>DAFhwNOtuwU</dc:identifier>
</cp:coreProperties>
</file>