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75" r:id="rId3"/>
    <p:sldId id="273" r:id="rId4"/>
    <p:sldId id="345" r:id="rId5"/>
    <p:sldId id="274" r:id="rId6"/>
    <p:sldId id="355" r:id="rId7"/>
    <p:sldId id="343" r:id="rId8"/>
    <p:sldId id="356" r:id="rId9"/>
    <p:sldId id="357" r:id="rId10"/>
    <p:sldId id="358" r:id="rId11"/>
    <p:sldId id="344" r:id="rId12"/>
    <p:sldId id="29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67D5"/>
    <a:srgbClr val="306639"/>
    <a:srgbClr val="5A903C"/>
    <a:srgbClr val="9B15BB"/>
    <a:srgbClr val="76B652"/>
    <a:srgbClr val="94C6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484" autoAdjust="0"/>
  </p:normalViewPr>
  <p:slideViewPr>
    <p:cSldViewPr snapToGrid="0">
      <p:cViewPr varScale="1">
        <p:scale>
          <a:sx n="80" d="100"/>
          <a:sy n="80"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B89164-5B2C-4BB3-95C8-4223B2BB222B}" type="datetimeFigureOut">
              <a:rPr lang="en-GB" smtClean="0"/>
              <a:t>05/09/2022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23B172-D23A-4B75-A6BC-C03AE5ED4787}" type="slidenum">
              <a:rPr lang="en-GB" smtClean="0"/>
              <a:t>‹#›</a:t>
            </a:fld>
            <a:endParaRPr lang="en-GB"/>
          </a:p>
        </p:txBody>
      </p:sp>
    </p:spTree>
    <p:extLst>
      <p:ext uri="{BB962C8B-B14F-4D97-AF65-F5344CB8AC3E}">
        <p14:creationId xmlns:p14="http://schemas.microsoft.com/office/powerpoint/2010/main" val="1204806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23B172-D23A-4B75-A6BC-C03AE5ED4787}" type="slidenum">
              <a:rPr lang="en-GB" smtClean="0"/>
              <a:t>2</a:t>
            </a:fld>
            <a:endParaRPr lang="en-GB" dirty="0"/>
          </a:p>
        </p:txBody>
      </p:sp>
    </p:spTree>
    <p:extLst>
      <p:ext uri="{BB962C8B-B14F-4D97-AF65-F5344CB8AC3E}">
        <p14:creationId xmlns:p14="http://schemas.microsoft.com/office/powerpoint/2010/main" val="2309018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GB" dirty="0"/>
          </a:p>
        </p:txBody>
      </p:sp>
      <p:sp>
        <p:nvSpPr>
          <p:cNvPr id="4" name="Slide Number Placeholder 3"/>
          <p:cNvSpPr>
            <a:spLocks noGrp="1"/>
          </p:cNvSpPr>
          <p:nvPr>
            <p:ph type="sldNum" sz="quarter" idx="5"/>
          </p:nvPr>
        </p:nvSpPr>
        <p:spPr/>
        <p:txBody>
          <a:bodyPr/>
          <a:lstStyle/>
          <a:p>
            <a:fld id="{7323B172-D23A-4B75-A6BC-C03AE5ED4787}" type="slidenum">
              <a:rPr lang="en-GB" smtClean="0"/>
              <a:t>3</a:t>
            </a:fld>
            <a:endParaRPr lang="en-GB" dirty="0"/>
          </a:p>
        </p:txBody>
      </p:sp>
    </p:spTree>
    <p:extLst>
      <p:ext uri="{BB962C8B-B14F-4D97-AF65-F5344CB8AC3E}">
        <p14:creationId xmlns:p14="http://schemas.microsoft.com/office/powerpoint/2010/main" val="5270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23B172-D23A-4B75-A6BC-C03AE5ED4787}" type="slidenum">
              <a:rPr lang="en-GB" smtClean="0"/>
              <a:t>6</a:t>
            </a:fld>
            <a:endParaRPr lang="en-GB" dirty="0"/>
          </a:p>
        </p:txBody>
      </p:sp>
    </p:spTree>
    <p:extLst>
      <p:ext uri="{BB962C8B-B14F-4D97-AF65-F5344CB8AC3E}">
        <p14:creationId xmlns:p14="http://schemas.microsoft.com/office/powerpoint/2010/main" val="381740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23B172-D23A-4B75-A6BC-C03AE5ED4787}" type="slidenum">
              <a:rPr lang="en-GB" smtClean="0"/>
              <a:t>11</a:t>
            </a:fld>
            <a:endParaRPr lang="en-GB"/>
          </a:p>
        </p:txBody>
      </p:sp>
    </p:spTree>
    <p:extLst>
      <p:ext uri="{BB962C8B-B14F-4D97-AF65-F5344CB8AC3E}">
        <p14:creationId xmlns:p14="http://schemas.microsoft.com/office/powerpoint/2010/main" val="4137183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B878F-6AC4-4249-8AD9-4C4669CCEE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5B78AF-B642-4B09-B4DB-8AFC9CA1A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52DCC67-1C0D-4C98-9EF5-036173A2AF0D}"/>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86B8748E-20B4-40C2-8A9B-FD8A830A81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9A2CFB-4CE8-4E36-B8EE-594A815AB717}"/>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1687030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0C599-574D-4F4C-B70F-92F5D9ED6E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2F1F50-6FE8-4103-924D-AD6DA4A3C6C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537032-2551-4C4B-BA09-8506CABEE3F6}"/>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5E49441C-FA94-45BE-93DF-639C9A3BAC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BD6A3C-A13F-4DB0-8452-7DBA75DAAA05}"/>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206207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FA68DC-6E1F-4A64-BCE6-83B56EA081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3881CF-677B-4244-8E03-474EB40E0E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BCA0E5-E380-4CA8-9DB0-9895AE49F7FA}"/>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6D0E19A4-1A94-4619-8E3A-9FF52FD891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8DC5A0-C695-486D-B9B6-4D7AA2150CCF}"/>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7561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6161B-7C65-4CB7-938A-E1EACBEE54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B88967-0E61-4143-95DD-60E33E49A0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A197C-C95A-43BA-8E67-9705FFE68FE7}"/>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EE96117C-F693-4CDF-B0B3-8B0CC520C0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166DA1-BD13-4A43-BFBF-796AEC4E8C27}"/>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3322098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20C90-E660-4564-A477-EC3419E7EE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34F67F-4634-44A8-8896-A8DBBEEB7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3F23096-E4E8-4D8D-99FD-059E1C3A2DBA}"/>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810EF3A3-2276-4C39-ADFD-531E19D483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8A3FA-3B20-4CF2-AC71-6B2D2D351DBD}"/>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172088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C2E97-4EDC-4B39-AE7B-CD72096F05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0348D0-281D-4A31-84EB-18F6B6E73B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44CA4C-4C27-4F15-BBB6-5AEA498D48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5EAEDD6-9631-4D59-8C9D-D77876202A0B}"/>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6" name="Footer Placeholder 5">
            <a:extLst>
              <a:ext uri="{FF2B5EF4-FFF2-40B4-BE49-F238E27FC236}">
                <a16:creationId xmlns:a16="http://schemas.microsoft.com/office/drawing/2014/main" id="{FFC9EDD2-DC22-44DC-90D0-0359608B06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0FCD6A-405B-4EFC-8AC5-7F2F8DD716DF}"/>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303381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DC570-2803-4399-B147-677A918381A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801774-BBBC-43C8-965E-1B38C860B9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0D889FB-1E22-48CD-81FB-741078F951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00DF97-7B19-4A6A-AEE4-F33D1379CD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01D45BC-ECD5-4619-A735-FD935338640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9C538B8-D16C-471C-8C6E-91919AB777D5}"/>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8" name="Footer Placeholder 7">
            <a:extLst>
              <a:ext uri="{FF2B5EF4-FFF2-40B4-BE49-F238E27FC236}">
                <a16:creationId xmlns:a16="http://schemas.microsoft.com/office/drawing/2014/main" id="{B740457E-EAEB-4E3E-B723-095685428C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1DCB4A-422F-4BFB-BC22-768681DF71B2}"/>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269345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E22AE-BE3B-48D0-A358-5D3F2FFB05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DAF151-DAA2-43EC-A5F9-92308897255D}"/>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4" name="Footer Placeholder 3">
            <a:extLst>
              <a:ext uri="{FF2B5EF4-FFF2-40B4-BE49-F238E27FC236}">
                <a16:creationId xmlns:a16="http://schemas.microsoft.com/office/drawing/2014/main" id="{D2455091-2C5F-406A-8F33-605B16B5843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F49C4F5-B59E-4B81-A5CC-ECD0B8E4F2E3}"/>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420220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A98199-B524-4B7B-83B6-D7CCD265412A}"/>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3" name="Footer Placeholder 2">
            <a:extLst>
              <a:ext uri="{FF2B5EF4-FFF2-40B4-BE49-F238E27FC236}">
                <a16:creationId xmlns:a16="http://schemas.microsoft.com/office/drawing/2014/main" id="{6A54FB48-E8CE-4DE4-B412-748197486D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F35ED38-CB8A-491F-B0B2-D2D094FDF97B}"/>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2538041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10C4-2259-4C59-8030-9B3E551E1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99A82D-5ADF-4206-AA4C-65198F9EB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BC4853-B95C-4A80-A3EA-17D6B4686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05D0D1-5410-4835-B7F1-67F19C6DA839}"/>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6" name="Footer Placeholder 5">
            <a:extLst>
              <a:ext uri="{FF2B5EF4-FFF2-40B4-BE49-F238E27FC236}">
                <a16:creationId xmlns:a16="http://schemas.microsoft.com/office/drawing/2014/main" id="{10B70693-8A6D-43DB-AB93-22D47A53C8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CDFB8E-0577-4C43-B5F2-325F710F8926}"/>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1387871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848BD-B2D9-48C9-9316-AB14B31FA5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D2EFA0-A71C-4EB6-B4F2-EC14C6708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8828C67-2B5E-4882-926E-16C99E5361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5F4893E-1796-4969-81D1-82C07439AC16}"/>
              </a:ext>
            </a:extLst>
          </p:cNvPr>
          <p:cNvSpPr>
            <a:spLocks noGrp="1"/>
          </p:cNvSpPr>
          <p:nvPr>
            <p:ph type="dt" sz="half" idx="10"/>
          </p:nvPr>
        </p:nvSpPr>
        <p:spPr/>
        <p:txBody>
          <a:bodyPr/>
          <a:lstStyle/>
          <a:p>
            <a:fld id="{EA5A6BB9-3E62-48A1-B6D0-1A05CC7DDC19}" type="datetimeFigureOut">
              <a:rPr lang="en-GB" smtClean="0"/>
              <a:t>05/09/2022</a:t>
            </a:fld>
            <a:endParaRPr lang="en-GB"/>
          </a:p>
        </p:txBody>
      </p:sp>
      <p:sp>
        <p:nvSpPr>
          <p:cNvPr id="6" name="Footer Placeholder 5">
            <a:extLst>
              <a:ext uri="{FF2B5EF4-FFF2-40B4-BE49-F238E27FC236}">
                <a16:creationId xmlns:a16="http://schemas.microsoft.com/office/drawing/2014/main" id="{3A6F73D7-E4D1-49B2-B8AF-3C4B3378B2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ACCDC-BD1E-47F6-8061-35E42B366A8D}"/>
              </a:ext>
            </a:extLst>
          </p:cNvPr>
          <p:cNvSpPr>
            <a:spLocks noGrp="1"/>
          </p:cNvSpPr>
          <p:nvPr>
            <p:ph type="sldNum" sz="quarter" idx="12"/>
          </p:nvPr>
        </p:nvSpPr>
        <p:spPr/>
        <p:txBody>
          <a:bodyPr/>
          <a:lstStyle/>
          <a:p>
            <a:fld id="{3138F4F0-28C0-4974-83DD-FE0BC3CF4761}" type="slidenum">
              <a:rPr lang="en-GB" smtClean="0"/>
              <a:t>‹#›</a:t>
            </a:fld>
            <a:endParaRPr lang="en-GB"/>
          </a:p>
        </p:txBody>
      </p:sp>
    </p:spTree>
    <p:extLst>
      <p:ext uri="{BB962C8B-B14F-4D97-AF65-F5344CB8AC3E}">
        <p14:creationId xmlns:p14="http://schemas.microsoft.com/office/powerpoint/2010/main" val="1404677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D98FFC-3D66-4CFA-A8ED-A1E13F0165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CF7345-26DA-4AB0-AA34-2349B8C170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58B51A-C3A2-48B9-8EEA-FFC78A4B3F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A6BB9-3E62-48A1-B6D0-1A05CC7DDC19}" type="datetimeFigureOut">
              <a:rPr lang="en-GB" smtClean="0"/>
              <a:t>05/09/2022</a:t>
            </a:fld>
            <a:endParaRPr lang="en-GB"/>
          </a:p>
        </p:txBody>
      </p:sp>
      <p:sp>
        <p:nvSpPr>
          <p:cNvPr id="5" name="Footer Placeholder 4">
            <a:extLst>
              <a:ext uri="{FF2B5EF4-FFF2-40B4-BE49-F238E27FC236}">
                <a16:creationId xmlns:a16="http://schemas.microsoft.com/office/drawing/2014/main" id="{8EF31564-275A-46E2-B9F8-A840A4427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BD15C0-41CA-4473-BC6A-44E0CCED96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8F4F0-28C0-4974-83DD-FE0BC3CF4761}" type="slidenum">
              <a:rPr lang="en-GB" smtClean="0"/>
              <a:t>‹#›</a:t>
            </a:fld>
            <a:endParaRPr lang="en-GB"/>
          </a:p>
        </p:txBody>
      </p:sp>
    </p:spTree>
    <p:extLst>
      <p:ext uri="{BB962C8B-B14F-4D97-AF65-F5344CB8AC3E}">
        <p14:creationId xmlns:p14="http://schemas.microsoft.com/office/powerpoint/2010/main" val="1314550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U8iX-rstY9I"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2.xml"/><Relationship Id="rId7"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ideo" Target="https://www.youtube.com/embed/aMfgZRdVbdw" TargetMode="Externa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freepngimg.com/png/30257-video-icon-imag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2270A1-DE9E-1A40-A1BC-3F98B997EF11}"/>
              </a:ext>
            </a:extLst>
          </p:cNvPr>
          <p:cNvSpPr/>
          <p:nvPr/>
        </p:nvSpPr>
        <p:spPr>
          <a:xfrm>
            <a:off x="5670841" y="0"/>
            <a:ext cx="6521160" cy="6858000"/>
          </a:xfrm>
          <a:prstGeom prst="rect">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A2B50C2-90FC-164A-B701-8B5ACEA2F527}"/>
              </a:ext>
            </a:extLst>
          </p:cNvPr>
          <p:cNvSpPr/>
          <p:nvPr/>
        </p:nvSpPr>
        <p:spPr>
          <a:xfrm>
            <a:off x="0" y="-10160"/>
            <a:ext cx="5670840" cy="6858000"/>
          </a:xfrm>
          <a:prstGeom prst="rect">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iangle 10">
            <a:extLst>
              <a:ext uri="{FF2B5EF4-FFF2-40B4-BE49-F238E27FC236}">
                <a16:creationId xmlns:a16="http://schemas.microsoft.com/office/drawing/2014/main" id="{6CD4E703-98B0-7D4E-BA1A-28EAFBCFBD9B}"/>
              </a:ext>
            </a:extLst>
          </p:cNvPr>
          <p:cNvSpPr/>
          <p:nvPr/>
        </p:nvSpPr>
        <p:spPr>
          <a:xfrm rot="5400000">
            <a:off x="2579025" y="3091815"/>
            <a:ext cx="6858000" cy="674370"/>
          </a:xfrm>
          <a:prstGeom prst="triangle">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06D397F0-D4CA-004B-9738-B7B7FA799810}"/>
              </a:ext>
            </a:extLst>
          </p:cNvPr>
          <p:cNvPicPr>
            <a:picLocks noChangeAspect="1"/>
          </p:cNvPicPr>
          <p:nvPr/>
        </p:nvPicPr>
        <p:blipFill>
          <a:blip r:embed="rId2"/>
          <a:stretch>
            <a:fillRect/>
          </a:stretch>
        </p:blipFill>
        <p:spPr>
          <a:xfrm>
            <a:off x="42140" y="-1700540"/>
            <a:ext cx="211198" cy="8558540"/>
          </a:xfrm>
          <a:prstGeom prst="rect">
            <a:avLst/>
          </a:prstGeom>
        </p:spPr>
      </p:pic>
      <p:pic>
        <p:nvPicPr>
          <p:cNvPr id="25" name="Picture 24">
            <a:extLst>
              <a:ext uri="{FF2B5EF4-FFF2-40B4-BE49-F238E27FC236}">
                <a16:creationId xmlns:a16="http://schemas.microsoft.com/office/drawing/2014/main" id="{39E0A9EF-3686-1740-A243-B008191CE06D}"/>
              </a:ext>
            </a:extLst>
          </p:cNvPr>
          <p:cNvPicPr>
            <a:picLocks noChangeAspect="1"/>
          </p:cNvPicPr>
          <p:nvPr/>
        </p:nvPicPr>
        <p:blipFill>
          <a:blip r:embed="rId2"/>
          <a:stretch>
            <a:fillRect/>
          </a:stretch>
        </p:blipFill>
        <p:spPr>
          <a:xfrm>
            <a:off x="274952" y="0"/>
            <a:ext cx="211198" cy="8558540"/>
          </a:xfrm>
          <a:prstGeom prst="rect">
            <a:avLst/>
          </a:prstGeom>
        </p:spPr>
      </p:pic>
      <p:pic>
        <p:nvPicPr>
          <p:cNvPr id="26" name="Picture 25">
            <a:extLst>
              <a:ext uri="{FF2B5EF4-FFF2-40B4-BE49-F238E27FC236}">
                <a16:creationId xmlns:a16="http://schemas.microsoft.com/office/drawing/2014/main" id="{5143E9A6-C909-4B45-8CAD-39038B16F272}"/>
              </a:ext>
            </a:extLst>
          </p:cNvPr>
          <p:cNvPicPr>
            <a:picLocks noChangeAspect="1"/>
          </p:cNvPicPr>
          <p:nvPr/>
        </p:nvPicPr>
        <p:blipFill>
          <a:blip r:embed="rId2"/>
          <a:stretch>
            <a:fillRect/>
          </a:stretch>
        </p:blipFill>
        <p:spPr>
          <a:xfrm rot="10800000">
            <a:off x="11687516" y="-1700540"/>
            <a:ext cx="211198" cy="8558540"/>
          </a:xfrm>
          <a:prstGeom prst="rect">
            <a:avLst/>
          </a:prstGeom>
        </p:spPr>
      </p:pic>
      <p:pic>
        <p:nvPicPr>
          <p:cNvPr id="27" name="Picture 26">
            <a:extLst>
              <a:ext uri="{FF2B5EF4-FFF2-40B4-BE49-F238E27FC236}">
                <a16:creationId xmlns:a16="http://schemas.microsoft.com/office/drawing/2014/main" id="{C6847FCD-657B-174F-85F8-280D89D2BE5F}"/>
              </a:ext>
            </a:extLst>
          </p:cNvPr>
          <p:cNvPicPr>
            <a:picLocks noChangeAspect="1"/>
          </p:cNvPicPr>
          <p:nvPr/>
        </p:nvPicPr>
        <p:blipFill>
          <a:blip r:embed="rId2"/>
          <a:stretch>
            <a:fillRect/>
          </a:stretch>
        </p:blipFill>
        <p:spPr>
          <a:xfrm rot="10800000">
            <a:off x="11920328" y="0"/>
            <a:ext cx="211198" cy="8558540"/>
          </a:xfrm>
          <a:prstGeom prst="rect">
            <a:avLst/>
          </a:prstGeom>
        </p:spPr>
      </p:pic>
      <p:pic>
        <p:nvPicPr>
          <p:cNvPr id="34" name="Picture 33">
            <a:extLst>
              <a:ext uri="{FF2B5EF4-FFF2-40B4-BE49-F238E27FC236}">
                <a16:creationId xmlns:a16="http://schemas.microsoft.com/office/drawing/2014/main" id="{AE886FC7-9084-3B43-9A1D-61EBF30C1182}"/>
              </a:ext>
            </a:extLst>
          </p:cNvPr>
          <p:cNvPicPr>
            <a:picLocks noChangeAspect="1"/>
          </p:cNvPicPr>
          <p:nvPr/>
        </p:nvPicPr>
        <p:blipFill>
          <a:blip r:embed="rId3">
            <a:alphaModFix amt="10000"/>
          </a:blip>
          <a:stretch>
            <a:fillRect/>
          </a:stretch>
        </p:blipFill>
        <p:spPr>
          <a:xfrm rot="1800000">
            <a:off x="257452" y="-2523990"/>
            <a:ext cx="7838100" cy="3624068"/>
          </a:xfrm>
          <a:prstGeom prst="rect">
            <a:avLst/>
          </a:prstGeom>
        </p:spPr>
      </p:pic>
      <p:pic>
        <p:nvPicPr>
          <p:cNvPr id="37" name="Picture 36">
            <a:extLst>
              <a:ext uri="{FF2B5EF4-FFF2-40B4-BE49-F238E27FC236}">
                <a16:creationId xmlns:a16="http://schemas.microsoft.com/office/drawing/2014/main" id="{29FAEC84-754C-814C-9440-07BB720FB5FD}"/>
              </a:ext>
            </a:extLst>
          </p:cNvPr>
          <p:cNvPicPr>
            <a:picLocks noChangeAspect="1"/>
          </p:cNvPicPr>
          <p:nvPr/>
        </p:nvPicPr>
        <p:blipFill>
          <a:blip r:embed="rId4">
            <a:alphaModFix amt="10000"/>
          </a:blip>
          <a:stretch>
            <a:fillRect/>
          </a:stretch>
        </p:blipFill>
        <p:spPr>
          <a:xfrm rot="13500000">
            <a:off x="8223495" y="5330732"/>
            <a:ext cx="3114186" cy="2937911"/>
          </a:xfrm>
          <a:prstGeom prst="rect">
            <a:avLst/>
          </a:prstGeom>
        </p:spPr>
      </p:pic>
      <p:sp>
        <p:nvSpPr>
          <p:cNvPr id="13" name="TextBox 12">
            <a:extLst>
              <a:ext uri="{FF2B5EF4-FFF2-40B4-BE49-F238E27FC236}">
                <a16:creationId xmlns:a16="http://schemas.microsoft.com/office/drawing/2014/main" id="{7C27C552-7950-294A-B120-16867A301804}"/>
              </a:ext>
            </a:extLst>
          </p:cNvPr>
          <p:cNvSpPr txBox="1"/>
          <p:nvPr/>
        </p:nvSpPr>
        <p:spPr>
          <a:xfrm>
            <a:off x="928796" y="2364870"/>
            <a:ext cx="5167204" cy="1938992"/>
          </a:xfrm>
          <a:prstGeom prst="rect">
            <a:avLst/>
          </a:prstGeom>
          <a:noFill/>
        </p:spPr>
        <p:txBody>
          <a:bodyPr wrap="square" rtlCol="0">
            <a:spAutoFit/>
          </a:bodyPr>
          <a:lstStyle/>
          <a:p>
            <a:pPr algn="ctr"/>
            <a:r>
              <a:rPr lang="en-US" sz="4400" b="1" dirty="0">
                <a:solidFill>
                  <a:schemeClr val="bg1"/>
                </a:solidFill>
                <a:cs typeface="Arial" panose="020B0604020202020204" pitchFamily="34" charset="0"/>
              </a:rPr>
              <a:t>ANTI-BULLYING</a:t>
            </a:r>
          </a:p>
          <a:p>
            <a:pPr algn="ctr"/>
            <a:r>
              <a:rPr lang="en-US" sz="4400" b="1" dirty="0">
                <a:solidFill>
                  <a:schemeClr val="bg1"/>
                </a:solidFill>
                <a:cs typeface="Arial" panose="020B0604020202020204" pitchFamily="34" charset="0"/>
              </a:rPr>
              <a:t>WEEK 2022</a:t>
            </a:r>
          </a:p>
          <a:p>
            <a:pPr algn="ctr"/>
            <a:r>
              <a:rPr lang="en-US" sz="3200" dirty="0">
                <a:solidFill>
                  <a:schemeClr val="bg1"/>
                </a:solidFill>
                <a:cs typeface="Arial" panose="020B0604020202020204" pitchFamily="34" charset="0"/>
              </a:rPr>
              <a:t>Primary School Lesson</a:t>
            </a:r>
          </a:p>
        </p:txBody>
      </p:sp>
      <p:pic>
        <p:nvPicPr>
          <p:cNvPr id="4" name="Picture 3">
            <a:extLst>
              <a:ext uri="{FF2B5EF4-FFF2-40B4-BE49-F238E27FC236}">
                <a16:creationId xmlns:a16="http://schemas.microsoft.com/office/drawing/2014/main" id="{DCFA7377-610F-8C4C-8518-1A0DFDC384D8}"/>
              </a:ext>
            </a:extLst>
          </p:cNvPr>
          <p:cNvPicPr>
            <a:picLocks noChangeAspect="1"/>
          </p:cNvPicPr>
          <p:nvPr/>
        </p:nvPicPr>
        <p:blipFill>
          <a:blip r:embed="rId5"/>
          <a:stretch>
            <a:fillRect/>
          </a:stretch>
        </p:blipFill>
        <p:spPr>
          <a:xfrm>
            <a:off x="6599636" y="845227"/>
            <a:ext cx="4777018" cy="4777018"/>
          </a:xfrm>
          <a:prstGeom prst="rect">
            <a:avLst/>
          </a:prstGeom>
        </p:spPr>
      </p:pic>
      <p:pic>
        <p:nvPicPr>
          <p:cNvPr id="19" name="Picture 18">
            <a:extLst>
              <a:ext uri="{FF2B5EF4-FFF2-40B4-BE49-F238E27FC236}">
                <a16:creationId xmlns:a16="http://schemas.microsoft.com/office/drawing/2014/main" id="{221D8E19-893C-2A49-8AA9-1C030799C97C}"/>
              </a:ext>
            </a:extLst>
          </p:cNvPr>
          <p:cNvPicPr>
            <a:picLocks noChangeAspect="1"/>
          </p:cNvPicPr>
          <p:nvPr/>
        </p:nvPicPr>
        <p:blipFill>
          <a:blip r:embed="rId6"/>
          <a:stretch>
            <a:fillRect/>
          </a:stretch>
        </p:blipFill>
        <p:spPr>
          <a:xfrm rot="10800000">
            <a:off x="3058889" y="4404815"/>
            <a:ext cx="749300" cy="533400"/>
          </a:xfrm>
          <a:prstGeom prst="rect">
            <a:avLst/>
          </a:prstGeom>
        </p:spPr>
      </p:pic>
      <p:pic>
        <p:nvPicPr>
          <p:cNvPr id="29" name="Picture 28">
            <a:extLst>
              <a:ext uri="{FF2B5EF4-FFF2-40B4-BE49-F238E27FC236}">
                <a16:creationId xmlns:a16="http://schemas.microsoft.com/office/drawing/2014/main" id="{E1B89E7B-4A92-5B4D-841B-4B10B12C13CF}"/>
              </a:ext>
            </a:extLst>
          </p:cNvPr>
          <p:cNvPicPr>
            <a:picLocks noChangeAspect="1"/>
          </p:cNvPicPr>
          <p:nvPr/>
        </p:nvPicPr>
        <p:blipFill>
          <a:blip r:embed="rId7"/>
          <a:stretch>
            <a:fillRect/>
          </a:stretch>
        </p:blipFill>
        <p:spPr>
          <a:xfrm>
            <a:off x="3109689" y="1686885"/>
            <a:ext cx="647700" cy="558800"/>
          </a:xfrm>
          <a:prstGeom prst="rect">
            <a:avLst/>
          </a:prstGeom>
        </p:spPr>
      </p:pic>
    </p:spTree>
    <p:extLst>
      <p:ext uri="{BB962C8B-B14F-4D97-AF65-F5344CB8AC3E}">
        <p14:creationId xmlns:p14="http://schemas.microsoft.com/office/powerpoint/2010/main" val="511263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ight Arrow 40">
            <a:extLst>
              <a:ext uri="{FF2B5EF4-FFF2-40B4-BE49-F238E27FC236}">
                <a16:creationId xmlns:a16="http://schemas.microsoft.com/office/drawing/2014/main" id="{2B472C00-16E4-D843-AC54-70384B774D6D}"/>
              </a:ext>
            </a:extLst>
          </p:cNvPr>
          <p:cNvSpPr/>
          <p:nvPr/>
        </p:nvSpPr>
        <p:spPr>
          <a:xfrm>
            <a:off x="1072357" y="817880"/>
            <a:ext cx="10047286" cy="4429817"/>
          </a:xfrm>
          <a:prstGeom prst="rightArrow">
            <a:avLst>
              <a:gd name="adj1" fmla="val 61731"/>
              <a:gd name="adj2" fmla="val 51955"/>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FFF445B-9291-A840-9D39-68CA0D27C950}"/>
              </a:ext>
            </a:extLst>
          </p:cNvPr>
          <p:cNvGrpSpPr/>
          <p:nvPr/>
        </p:nvGrpSpPr>
        <p:grpSpPr>
          <a:xfrm>
            <a:off x="-1847566" y="5564825"/>
            <a:ext cx="14389801" cy="2407039"/>
            <a:chOff x="-1847566" y="5564825"/>
            <a:chExt cx="14389801" cy="2407039"/>
          </a:xfrm>
        </p:grpSpPr>
        <p:sp>
          <p:nvSpPr>
            <p:cNvPr id="13" name="Right Arrow 12">
              <a:extLst>
                <a:ext uri="{FF2B5EF4-FFF2-40B4-BE49-F238E27FC236}">
                  <a16:creationId xmlns:a16="http://schemas.microsoft.com/office/drawing/2014/main" id="{260F7D8E-8E91-0D42-83BE-8DB38D38487C}"/>
                </a:ext>
              </a:extLst>
            </p:cNvPr>
            <p:cNvSpPr/>
            <p:nvPr/>
          </p:nvSpPr>
          <p:spPr>
            <a:xfrm rot="152137">
              <a:off x="-1847566" y="5564825"/>
              <a:ext cx="14389801" cy="2407039"/>
            </a:xfrm>
            <a:prstGeom prst="rightArrow">
              <a:avLst>
                <a:gd name="adj1" fmla="val 73698"/>
                <a:gd name="adj2" fmla="val 50000"/>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5F5C9C7-2A4D-6340-A63A-73B6C3C81068}"/>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10</a:t>
              </a:fld>
              <a:endParaRPr lang="en-US" sz="1600" dirty="0"/>
            </a:p>
          </p:txBody>
        </p:sp>
        <p:sp>
          <p:nvSpPr>
            <p:cNvPr id="16" name="TextBox 15">
              <a:extLst>
                <a:ext uri="{FF2B5EF4-FFF2-40B4-BE49-F238E27FC236}">
                  <a16:creationId xmlns:a16="http://schemas.microsoft.com/office/drawing/2014/main" id="{3C5E563B-3999-AA48-BBF3-FC42B9048512}"/>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39" name="TextBox 38">
            <a:extLst>
              <a:ext uri="{FF2B5EF4-FFF2-40B4-BE49-F238E27FC236}">
                <a16:creationId xmlns:a16="http://schemas.microsoft.com/office/drawing/2014/main" id="{C574C7D7-3898-5649-8793-438EB824973D}"/>
              </a:ext>
            </a:extLst>
          </p:cNvPr>
          <p:cNvSpPr txBox="1"/>
          <p:nvPr/>
        </p:nvSpPr>
        <p:spPr>
          <a:xfrm>
            <a:off x="3310008" y="368962"/>
            <a:ext cx="5186658" cy="769441"/>
          </a:xfrm>
          <a:prstGeom prst="rect">
            <a:avLst/>
          </a:prstGeom>
          <a:noFill/>
        </p:spPr>
        <p:txBody>
          <a:bodyPr wrap="square" rtlCol="0">
            <a:spAutoFit/>
          </a:bodyPr>
          <a:lstStyle/>
          <a:p>
            <a:pPr algn="ctr"/>
            <a:r>
              <a:rPr lang="en-US" sz="4400" b="1" dirty="0">
                <a:solidFill>
                  <a:srgbClr val="A07AEB"/>
                </a:solidFill>
                <a:cs typeface="Arial" panose="020B0604020202020204" pitchFamily="34" charset="0"/>
              </a:rPr>
              <a:t>Scenario</a:t>
            </a:r>
          </a:p>
        </p:txBody>
      </p:sp>
      <p:sp>
        <p:nvSpPr>
          <p:cNvPr id="40" name="Chevron 39">
            <a:extLst>
              <a:ext uri="{FF2B5EF4-FFF2-40B4-BE49-F238E27FC236}">
                <a16:creationId xmlns:a16="http://schemas.microsoft.com/office/drawing/2014/main" id="{8007D92F-CD90-A74D-8B47-62839C307D53}"/>
              </a:ext>
            </a:extLst>
          </p:cNvPr>
          <p:cNvSpPr/>
          <p:nvPr/>
        </p:nvSpPr>
        <p:spPr>
          <a:xfrm rot="10800000">
            <a:off x="577971" y="1256890"/>
            <a:ext cx="1479954" cy="1257311"/>
          </a:xfrm>
          <a:prstGeom prst="chevron">
            <a:avLst>
              <a:gd name="adj" fmla="val 19344"/>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07AEB"/>
              </a:solidFill>
            </a:endParaRPr>
          </a:p>
        </p:txBody>
      </p:sp>
      <p:sp>
        <p:nvSpPr>
          <p:cNvPr id="21" name="TextBox 20">
            <a:extLst>
              <a:ext uri="{FF2B5EF4-FFF2-40B4-BE49-F238E27FC236}">
                <a16:creationId xmlns:a16="http://schemas.microsoft.com/office/drawing/2014/main" id="{7AD947C3-882F-FE45-8DFB-74E257D3279F}"/>
              </a:ext>
            </a:extLst>
          </p:cNvPr>
          <p:cNvSpPr txBox="1"/>
          <p:nvPr/>
        </p:nvSpPr>
        <p:spPr>
          <a:xfrm>
            <a:off x="815223" y="1331547"/>
            <a:ext cx="974406" cy="1107996"/>
          </a:xfrm>
          <a:prstGeom prst="rect">
            <a:avLst/>
          </a:prstGeom>
          <a:noFill/>
        </p:spPr>
        <p:txBody>
          <a:bodyPr wrap="square" rtlCol="0">
            <a:spAutoFit/>
          </a:bodyPr>
          <a:lstStyle/>
          <a:p>
            <a:pPr algn="ctr"/>
            <a:r>
              <a:rPr lang="en-US" sz="6600" b="1" dirty="0">
                <a:cs typeface="Arial" panose="020B0604020202020204" pitchFamily="34" charset="0"/>
              </a:rPr>
              <a:t>4</a:t>
            </a:r>
          </a:p>
        </p:txBody>
      </p:sp>
      <p:pic>
        <p:nvPicPr>
          <p:cNvPr id="30" name="Picture 29">
            <a:extLst>
              <a:ext uri="{FF2B5EF4-FFF2-40B4-BE49-F238E27FC236}">
                <a16:creationId xmlns:a16="http://schemas.microsoft.com/office/drawing/2014/main" id="{D20379F1-D30F-4DF0-BA19-7B466390F082}"/>
              </a:ext>
            </a:extLst>
          </p:cNvPr>
          <p:cNvPicPr>
            <a:picLocks noChangeAspect="1"/>
          </p:cNvPicPr>
          <p:nvPr/>
        </p:nvPicPr>
        <p:blipFill>
          <a:blip r:embed="rId2">
            <a:alphaModFix amt="10000"/>
          </a:blip>
          <a:stretch>
            <a:fillRect/>
          </a:stretch>
        </p:blipFill>
        <p:spPr>
          <a:xfrm rot="1800000">
            <a:off x="-38581" y="-2549700"/>
            <a:ext cx="7838100" cy="3624068"/>
          </a:xfrm>
          <a:prstGeom prst="rect">
            <a:avLst/>
          </a:prstGeom>
        </p:spPr>
      </p:pic>
      <p:sp>
        <p:nvSpPr>
          <p:cNvPr id="31" name="TextBox 30">
            <a:extLst>
              <a:ext uri="{FF2B5EF4-FFF2-40B4-BE49-F238E27FC236}">
                <a16:creationId xmlns:a16="http://schemas.microsoft.com/office/drawing/2014/main" id="{8738EDE2-7DD1-4098-A94D-3440440C21BC}"/>
              </a:ext>
            </a:extLst>
          </p:cNvPr>
          <p:cNvSpPr txBox="1"/>
          <p:nvPr/>
        </p:nvSpPr>
        <p:spPr>
          <a:xfrm>
            <a:off x="2102378" y="2118958"/>
            <a:ext cx="6628107" cy="2062103"/>
          </a:xfrm>
          <a:prstGeom prst="rect">
            <a:avLst/>
          </a:prstGeom>
          <a:noFill/>
        </p:spPr>
        <p:txBody>
          <a:bodyPr wrap="square" rtlCol="0">
            <a:spAutoFit/>
          </a:bodyPr>
          <a:lstStyle/>
          <a:p>
            <a:pPr algn="ctr"/>
            <a:r>
              <a:rPr lang="en-US" sz="3200" b="1" dirty="0">
                <a:cs typeface="Arial" panose="020B0604020202020204" pitchFamily="34" charset="0"/>
              </a:rPr>
              <a:t>Jac is often told by Sofia to spread unkind rumours about Amelia by whispering and passing notes around. </a:t>
            </a:r>
            <a:endParaRPr lang="en-US" sz="3200" b="1" dirty="0">
              <a:solidFill>
                <a:srgbClr val="FF0048"/>
              </a:solidFill>
              <a:cs typeface="Arial" panose="020B0604020202020204" pitchFamily="34" charset="0"/>
            </a:endParaRPr>
          </a:p>
        </p:txBody>
      </p:sp>
      <p:sp>
        <p:nvSpPr>
          <p:cNvPr id="33" name="Chevron 7">
            <a:extLst>
              <a:ext uri="{FF2B5EF4-FFF2-40B4-BE49-F238E27FC236}">
                <a16:creationId xmlns:a16="http://schemas.microsoft.com/office/drawing/2014/main" id="{405C8333-8B5D-4224-8DC8-A5C08AB46106}"/>
              </a:ext>
            </a:extLst>
          </p:cNvPr>
          <p:cNvSpPr/>
          <p:nvPr/>
        </p:nvSpPr>
        <p:spPr>
          <a:xfrm rot="11328033">
            <a:off x="1391609" y="4289190"/>
            <a:ext cx="5578372" cy="1392186"/>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TextBox 41">
            <a:extLst>
              <a:ext uri="{FF2B5EF4-FFF2-40B4-BE49-F238E27FC236}">
                <a16:creationId xmlns:a16="http://schemas.microsoft.com/office/drawing/2014/main" id="{0F7192AE-79AB-4BBC-8374-C565B773FDB4}"/>
              </a:ext>
            </a:extLst>
          </p:cNvPr>
          <p:cNvSpPr txBox="1"/>
          <p:nvPr/>
        </p:nvSpPr>
        <p:spPr>
          <a:xfrm rot="541505">
            <a:off x="2170618" y="4404531"/>
            <a:ext cx="4185135" cy="1200329"/>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Which roles can you see in this scenario? How could each person reach out? </a:t>
            </a:r>
          </a:p>
        </p:txBody>
      </p:sp>
    </p:spTree>
    <p:extLst>
      <p:ext uri="{BB962C8B-B14F-4D97-AF65-F5344CB8AC3E}">
        <p14:creationId xmlns:p14="http://schemas.microsoft.com/office/powerpoint/2010/main" val="267084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1"/>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animEffect transition="in" filter="wipe(down)">
                                      <p:cBhvr>
                                        <p:cTn id="9" dur="580">
                                          <p:stCondLst>
                                            <p:cond delay="0"/>
                                          </p:stCondLst>
                                        </p:cTn>
                                        <p:tgtEl>
                                          <p:spTgt spid="33"/>
                                        </p:tgtEl>
                                      </p:cBhvr>
                                    </p:animEffect>
                                    <p:anim calcmode="lin" valueType="num">
                                      <p:cBhvr>
                                        <p:cTn id="10"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5" dur="26">
                                          <p:stCondLst>
                                            <p:cond delay="650"/>
                                          </p:stCondLst>
                                        </p:cTn>
                                        <p:tgtEl>
                                          <p:spTgt spid="33"/>
                                        </p:tgtEl>
                                      </p:cBhvr>
                                      <p:to x="100000" y="60000"/>
                                    </p:animScale>
                                    <p:animScale>
                                      <p:cBhvr>
                                        <p:cTn id="16" dur="166" decel="50000">
                                          <p:stCondLst>
                                            <p:cond delay="676"/>
                                          </p:stCondLst>
                                        </p:cTn>
                                        <p:tgtEl>
                                          <p:spTgt spid="33"/>
                                        </p:tgtEl>
                                      </p:cBhvr>
                                      <p:to x="100000" y="100000"/>
                                    </p:animScale>
                                    <p:animScale>
                                      <p:cBhvr>
                                        <p:cTn id="17" dur="26">
                                          <p:stCondLst>
                                            <p:cond delay="1312"/>
                                          </p:stCondLst>
                                        </p:cTn>
                                        <p:tgtEl>
                                          <p:spTgt spid="33"/>
                                        </p:tgtEl>
                                      </p:cBhvr>
                                      <p:to x="100000" y="80000"/>
                                    </p:animScale>
                                    <p:animScale>
                                      <p:cBhvr>
                                        <p:cTn id="18" dur="166" decel="50000">
                                          <p:stCondLst>
                                            <p:cond delay="1338"/>
                                          </p:stCondLst>
                                        </p:cTn>
                                        <p:tgtEl>
                                          <p:spTgt spid="33"/>
                                        </p:tgtEl>
                                      </p:cBhvr>
                                      <p:to x="100000" y="100000"/>
                                    </p:animScale>
                                    <p:animScale>
                                      <p:cBhvr>
                                        <p:cTn id="19" dur="26">
                                          <p:stCondLst>
                                            <p:cond delay="1642"/>
                                          </p:stCondLst>
                                        </p:cTn>
                                        <p:tgtEl>
                                          <p:spTgt spid="33"/>
                                        </p:tgtEl>
                                      </p:cBhvr>
                                      <p:to x="100000" y="90000"/>
                                    </p:animScale>
                                    <p:animScale>
                                      <p:cBhvr>
                                        <p:cTn id="20" dur="166" decel="50000">
                                          <p:stCondLst>
                                            <p:cond delay="1668"/>
                                          </p:stCondLst>
                                        </p:cTn>
                                        <p:tgtEl>
                                          <p:spTgt spid="33"/>
                                        </p:tgtEl>
                                      </p:cBhvr>
                                      <p:to x="100000" y="100000"/>
                                    </p:animScale>
                                    <p:animScale>
                                      <p:cBhvr>
                                        <p:cTn id="21" dur="26">
                                          <p:stCondLst>
                                            <p:cond delay="1808"/>
                                          </p:stCondLst>
                                        </p:cTn>
                                        <p:tgtEl>
                                          <p:spTgt spid="33"/>
                                        </p:tgtEl>
                                      </p:cBhvr>
                                      <p:to x="100000" y="95000"/>
                                    </p:animScale>
                                    <p:animScale>
                                      <p:cBhvr>
                                        <p:cTn id="22" dur="166" decel="50000">
                                          <p:stCondLst>
                                            <p:cond delay="1834"/>
                                          </p:stCondLst>
                                        </p:cTn>
                                        <p:tgtEl>
                                          <p:spTgt spid="33"/>
                                        </p:tgtEl>
                                      </p:cBhvr>
                                      <p:to x="100000" y="100000"/>
                                    </p:animScale>
                                  </p:childTnLst>
                                </p:cTn>
                              </p:par>
                            </p:childTnLst>
                          </p:cTn>
                        </p:par>
                        <p:par>
                          <p:cTn id="23" fill="hold">
                            <p:stCondLst>
                              <p:cond delay="2000"/>
                            </p:stCondLst>
                            <p:childTnLst>
                              <p:par>
                                <p:cTn id="24" presetID="8" presetClass="emph" presetSubtype="0" fill="hold" grpId="0" nodeType="afterEffect">
                                  <p:stCondLst>
                                    <p:cond delay="0"/>
                                  </p:stCondLst>
                                  <p:childTnLst>
                                    <p:animRot by="21600000">
                                      <p:cBhvr>
                                        <p:cTn id="25" dur="20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animBg="1"/>
      <p:bldP spid="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11491" y="-1021"/>
            <a:ext cx="12192000" cy="6858000"/>
          </a:xfrm>
          <a:prstGeom prst="rect">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E0F2F7FB-BD1E-6447-AD11-DC7B1BB96929}"/>
              </a:ext>
            </a:extLst>
          </p:cNvPr>
          <p:cNvGrpSpPr/>
          <p:nvPr/>
        </p:nvGrpSpPr>
        <p:grpSpPr>
          <a:xfrm>
            <a:off x="-1847566" y="5564825"/>
            <a:ext cx="14389801" cy="2407039"/>
            <a:chOff x="-1847566" y="5564825"/>
            <a:chExt cx="14389801" cy="2407039"/>
          </a:xfrm>
        </p:grpSpPr>
        <p:sp>
          <p:nvSpPr>
            <p:cNvPr id="24" name="Right Arrow 23">
              <a:extLst>
                <a:ext uri="{FF2B5EF4-FFF2-40B4-BE49-F238E27FC236}">
                  <a16:creationId xmlns:a16="http://schemas.microsoft.com/office/drawing/2014/main" id="{87959F4F-66E3-E840-A5EA-B6EFFC59BACA}"/>
                </a:ext>
              </a:extLst>
            </p:cNvPr>
            <p:cNvSpPr/>
            <p:nvPr/>
          </p:nvSpPr>
          <p:spPr>
            <a:xfrm rot="152137">
              <a:off x="-1847566" y="5564825"/>
              <a:ext cx="14389801" cy="2407039"/>
            </a:xfrm>
            <a:prstGeom prst="rightArrow">
              <a:avLst>
                <a:gd name="adj1" fmla="val 73698"/>
                <a:gd name="adj2" fmla="val 50000"/>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11</a:t>
              </a:fld>
              <a:endParaRPr lang="en-US" sz="1600" dirty="0"/>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8" name="Chevron 7">
            <a:extLst>
              <a:ext uri="{FF2B5EF4-FFF2-40B4-BE49-F238E27FC236}">
                <a16:creationId xmlns:a16="http://schemas.microsoft.com/office/drawing/2014/main" id="{4A52D84D-F461-4347-BA40-703F5B992847}"/>
              </a:ext>
            </a:extLst>
          </p:cNvPr>
          <p:cNvSpPr/>
          <p:nvPr/>
        </p:nvSpPr>
        <p:spPr>
          <a:xfrm>
            <a:off x="4055300" y="5026737"/>
            <a:ext cx="676946" cy="589773"/>
          </a:xfrm>
          <a:prstGeom prst="chevron">
            <a:avLst>
              <a:gd name="adj" fmla="val 2979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2</a:t>
            </a:r>
          </a:p>
        </p:txBody>
      </p:sp>
      <p:sp>
        <p:nvSpPr>
          <p:cNvPr id="13" name="Chevron 7">
            <a:extLst>
              <a:ext uri="{FF2B5EF4-FFF2-40B4-BE49-F238E27FC236}">
                <a16:creationId xmlns:a16="http://schemas.microsoft.com/office/drawing/2014/main" id="{C0E53552-515B-4EDB-A318-79512F5DB07D}"/>
              </a:ext>
            </a:extLst>
          </p:cNvPr>
          <p:cNvSpPr/>
          <p:nvPr/>
        </p:nvSpPr>
        <p:spPr>
          <a:xfrm>
            <a:off x="327672" y="5030980"/>
            <a:ext cx="676947" cy="585530"/>
          </a:xfrm>
          <a:prstGeom prst="chevron">
            <a:avLst>
              <a:gd name="adj" fmla="val 2979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1</a:t>
            </a:r>
          </a:p>
        </p:txBody>
      </p:sp>
      <p:sp>
        <p:nvSpPr>
          <p:cNvPr id="16" name="TextBox 15">
            <a:extLst>
              <a:ext uri="{FF2B5EF4-FFF2-40B4-BE49-F238E27FC236}">
                <a16:creationId xmlns:a16="http://schemas.microsoft.com/office/drawing/2014/main" id="{E42693E7-5C71-4E4B-92D9-08F3C680B4B7}"/>
              </a:ext>
            </a:extLst>
          </p:cNvPr>
          <p:cNvSpPr txBox="1"/>
          <p:nvPr/>
        </p:nvSpPr>
        <p:spPr>
          <a:xfrm>
            <a:off x="489034" y="477171"/>
            <a:ext cx="11183852" cy="769441"/>
          </a:xfrm>
          <a:prstGeom prst="rect">
            <a:avLst/>
          </a:prstGeom>
          <a:noFill/>
        </p:spPr>
        <p:txBody>
          <a:bodyPr wrap="square" rtlCol="0">
            <a:spAutoFit/>
          </a:bodyPr>
          <a:lstStyle/>
          <a:p>
            <a:pPr algn="ctr"/>
            <a:r>
              <a:rPr lang="en-US" sz="4400" b="1" dirty="0">
                <a:solidFill>
                  <a:schemeClr val="bg1"/>
                </a:solidFill>
                <a:cs typeface="Arial" panose="020B0604020202020204" pitchFamily="34" charset="0"/>
              </a:rPr>
              <a:t>Who can we reach out to in our school?</a:t>
            </a:r>
          </a:p>
        </p:txBody>
      </p:sp>
      <p:sp>
        <p:nvSpPr>
          <p:cNvPr id="17" name="Chevron 7">
            <a:extLst>
              <a:ext uri="{FF2B5EF4-FFF2-40B4-BE49-F238E27FC236}">
                <a16:creationId xmlns:a16="http://schemas.microsoft.com/office/drawing/2014/main" id="{47E4D856-E582-4C7F-82E2-DBD575CDAAA9}"/>
              </a:ext>
            </a:extLst>
          </p:cNvPr>
          <p:cNvSpPr/>
          <p:nvPr/>
        </p:nvSpPr>
        <p:spPr>
          <a:xfrm>
            <a:off x="8030363" y="5029263"/>
            <a:ext cx="676946" cy="567783"/>
          </a:xfrm>
          <a:prstGeom prst="chevron">
            <a:avLst>
              <a:gd name="adj" fmla="val 2979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3</a:t>
            </a:r>
          </a:p>
        </p:txBody>
      </p:sp>
      <p:grpSp>
        <p:nvGrpSpPr>
          <p:cNvPr id="18" name="Group 17">
            <a:extLst>
              <a:ext uri="{FF2B5EF4-FFF2-40B4-BE49-F238E27FC236}">
                <a16:creationId xmlns:a16="http://schemas.microsoft.com/office/drawing/2014/main" id="{860001C8-3904-4791-921E-33B5D41B7C1D}"/>
              </a:ext>
            </a:extLst>
          </p:cNvPr>
          <p:cNvGrpSpPr/>
          <p:nvPr/>
        </p:nvGrpSpPr>
        <p:grpSpPr>
          <a:xfrm>
            <a:off x="472704" y="1431850"/>
            <a:ext cx="2970882" cy="3352466"/>
            <a:chOff x="779136" y="1474800"/>
            <a:chExt cx="2970882" cy="3352466"/>
          </a:xfrm>
        </p:grpSpPr>
        <p:sp>
          <p:nvSpPr>
            <p:cNvPr id="20" name="Rectangle 19">
              <a:extLst>
                <a:ext uri="{FF2B5EF4-FFF2-40B4-BE49-F238E27FC236}">
                  <a16:creationId xmlns:a16="http://schemas.microsoft.com/office/drawing/2014/main" id="{92CA11A4-0EC9-4CFE-B834-7C3E768FD6F9}"/>
                </a:ext>
              </a:extLst>
            </p:cNvPr>
            <p:cNvSpPr/>
            <p:nvPr/>
          </p:nvSpPr>
          <p:spPr>
            <a:xfrm>
              <a:off x="972578" y="1658651"/>
              <a:ext cx="2583639" cy="29696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E05AFE3B-0613-4847-9C57-B9D30CEC383E}"/>
                </a:ext>
              </a:extLst>
            </p:cNvPr>
            <p:cNvPicPr>
              <a:picLocks noChangeAspect="1"/>
            </p:cNvPicPr>
            <p:nvPr/>
          </p:nvPicPr>
          <p:blipFill>
            <a:blip r:embed="rId3"/>
            <a:stretch>
              <a:fillRect/>
            </a:stretch>
          </p:blipFill>
          <p:spPr>
            <a:xfrm>
              <a:off x="779136" y="1549917"/>
              <a:ext cx="78959" cy="3199730"/>
            </a:xfrm>
            <a:prstGeom prst="rect">
              <a:avLst/>
            </a:prstGeom>
          </p:spPr>
        </p:pic>
        <p:pic>
          <p:nvPicPr>
            <p:cNvPr id="22" name="Picture 21">
              <a:extLst>
                <a:ext uri="{FF2B5EF4-FFF2-40B4-BE49-F238E27FC236}">
                  <a16:creationId xmlns:a16="http://schemas.microsoft.com/office/drawing/2014/main" id="{AA6AF268-3072-4506-9D1C-93E512280928}"/>
                </a:ext>
              </a:extLst>
            </p:cNvPr>
            <p:cNvPicPr>
              <a:picLocks noChangeAspect="1"/>
            </p:cNvPicPr>
            <p:nvPr/>
          </p:nvPicPr>
          <p:blipFill>
            <a:blip r:embed="rId3"/>
            <a:stretch>
              <a:fillRect/>
            </a:stretch>
          </p:blipFill>
          <p:spPr>
            <a:xfrm>
              <a:off x="3671059" y="1549917"/>
              <a:ext cx="78959" cy="3199730"/>
            </a:xfrm>
            <a:prstGeom prst="rect">
              <a:avLst/>
            </a:prstGeom>
          </p:spPr>
        </p:pic>
        <p:pic>
          <p:nvPicPr>
            <p:cNvPr id="23" name="Picture 22">
              <a:extLst>
                <a:ext uri="{FF2B5EF4-FFF2-40B4-BE49-F238E27FC236}">
                  <a16:creationId xmlns:a16="http://schemas.microsoft.com/office/drawing/2014/main" id="{5EF84DB1-F138-47ED-9813-88ABD0C328B5}"/>
                </a:ext>
              </a:extLst>
            </p:cNvPr>
            <p:cNvPicPr>
              <a:picLocks noChangeAspect="1"/>
            </p:cNvPicPr>
            <p:nvPr/>
          </p:nvPicPr>
          <p:blipFill>
            <a:blip r:embed="rId3"/>
            <a:stretch>
              <a:fillRect/>
            </a:stretch>
          </p:blipFill>
          <p:spPr>
            <a:xfrm rot="5400000">
              <a:off x="2231144" y="50842"/>
              <a:ext cx="72055" cy="2919972"/>
            </a:xfrm>
            <a:prstGeom prst="rect">
              <a:avLst/>
            </a:prstGeom>
          </p:spPr>
        </p:pic>
        <p:pic>
          <p:nvPicPr>
            <p:cNvPr id="26" name="Picture 25">
              <a:extLst>
                <a:ext uri="{FF2B5EF4-FFF2-40B4-BE49-F238E27FC236}">
                  <a16:creationId xmlns:a16="http://schemas.microsoft.com/office/drawing/2014/main" id="{39FD3C9B-E4CD-4B45-88F5-38CAD1DA32EC}"/>
                </a:ext>
              </a:extLst>
            </p:cNvPr>
            <p:cNvPicPr>
              <a:picLocks noChangeAspect="1"/>
            </p:cNvPicPr>
            <p:nvPr/>
          </p:nvPicPr>
          <p:blipFill>
            <a:blip r:embed="rId3"/>
            <a:stretch>
              <a:fillRect/>
            </a:stretch>
          </p:blipFill>
          <p:spPr>
            <a:xfrm rot="5400000">
              <a:off x="2231144" y="3331253"/>
              <a:ext cx="72055" cy="2919972"/>
            </a:xfrm>
            <a:prstGeom prst="rect">
              <a:avLst/>
            </a:prstGeom>
          </p:spPr>
        </p:pic>
      </p:grpSp>
      <p:grpSp>
        <p:nvGrpSpPr>
          <p:cNvPr id="28" name="Group 27">
            <a:extLst>
              <a:ext uri="{FF2B5EF4-FFF2-40B4-BE49-F238E27FC236}">
                <a16:creationId xmlns:a16="http://schemas.microsoft.com/office/drawing/2014/main" id="{2CB139CC-4BEA-4EE4-B4B9-5FA4B86DB027}"/>
              </a:ext>
            </a:extLst>
          </p:cNvPr>
          <p:cNvGrpSpPr/>
          <p:nvPr/>
        </p:nvGrpSpPr>
        <p:grpSpPr>
          <a:xfrm>
            <a:off x="4226607" y="1438467"/>
            <a:ext cx="2970882" cy="3352466"/>
            <a:chOff x="779136" y="1474800"/>
            <a:chExt cx="2970882" cy="3352466"/>
          </a:xfrm>
        </p:grpSpPr>
        <p:sp>
          <p:nvSpPr>
            <p:cNvPr id="29" name="Rectangle 28">
              <a:extLst>
                <a:ext uri="{FF2B5EF4-FFF2-40B4-BE49-F238E27FC236}">
                  <a16:creationId xmlns:a16="http://schemas.microsoft.com/office/drawing/2014/main" id="{7FD020C4-298A-4682-99D1-C6401E8A0F77}"/>
                </a:ext>
              </a:extLst>
            </p:cNvPr>
            <p:cNvSpPr/>
            <p:nvPr/>
          </p:nvSpPr>
          <p:spPr>
            <a:xfrm>
              <a:off x="972578" y="1658651"/>
              <a:ext cx="2583639" cy="29696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611D793D-40CE-4AA8-A25C-3E83C2ABE3CF}"/>
                </a:ext>
              </a:extLst>
            </p:cNvPr>
            <p:cNvPicPr>
              <a:picLocks noChangeAspect="1"/>
            </p:cNvPicPr>
            <p:nvPr/>
          </p:nvPicPr>
          <p:blipFill>
            <a:blip r:embed="rId3"/>
            <a:stretch>
              <a:fillRect/>
            </a:stretch>
          </p:blipFill>
          <p:spPr>
            <a:xfrm>
              <a:off x="779136" y="1549917"/>
              <a:ext cx="78959" cy="3199730"/>
            </a:xfrm>
            <a:prstGeom prst="rect">
              <a:avLst/>
            </a:prstGeom>
          </p:spPr>
        </p:pic>
        <p:pic>
          <p:nvPicPr>
            <p:cNvPr id="31" name="Picture 30">
              <a:extLst>
                <a:ext uri="{FF2B5EF4-FFF2-40B4-BE49-F238E27FC236}">
                  <a16:creationId xmlns:a16="http://schemas.microsoft.com/office/drawing/2014/main" id="{41C6AF20-0239-4342-B441-09CB6121A350}"/>
                </a:ext>
              </a:extLst>
            </p:cNvPr>
            <p:cNvPicPr>
              <a:picLocks noChangeAspect="1"/>
            </p:cNvPicPr>
            <p:nvPr/>
          </p:nvPicPr>
          <p:blipFill>
            <a:blip r:embed="rId3"/>
            <a:stretch>
              <a:fillRect/>
            </a:stretch>
          </p:blipFill>
          <p:spPr>
            <a:xfrm>
              <a:off x="3671059" y="1549917"/>
              <a:ext cx="78959" cy="3199730"/>
            </a:xfrm>
            <a:prstGeom prst="rect">
              <a:avLst/>
            </a:prstGeom>
          </p:spPr>
        </p:pic>
        <p:pic>
          <p:nvPicPr>
            <p:cNvPr id="32" name="Picture 31">
              <a:extLst>
                <a:ext uri="{FF2B5EF4-FFF2-40B4-BE49-F238E27FC236}">
                  <a16:creationId xmlns:a16="http://schemas.microsoft.com/office/drawing/2014/main" id="{5C66FF47-63DE-4391-9F17-4F5D4F5DA370}"/>
                </a:ext>
              </a:extLst>
            </p:cNvPr>
            <p:cNvPicPr>
              <a:picLocks noChangeAspect="1"/>
            </p:cNvPicPr>
            <p:nvPr/>
          </p:nvPicPr>
          <p:blipFill>
            <a:blip r:embed="rId3"/>
            <a:stretch>
              <a:fillRect/>
            </a:stretch>
          </p:blipFill>
          <p:spPr>
            <a:xfrm rot="5400000">
              <a:off x="2231144" y="50842"/>
              <a:ext cx="72055" cy="2919972"/>
            </a:xfrm>
            <a:prstGeom prst="rect">
              <a:avLst/>
            </a:prstGeom>
          </p:spPr>
        </p:pic>
        <p:pic>
          <p:nvPicPr>
            <p:cNvPr id="33" name="Picture 32">
              <a:extLst>
                <a:ext uri="{FF2B5EF4-FFF2-40B4-BE49-F238E27FC236}">
                  <a16:creationId xmlns:a16="http://schemas.microsoft.com/office/drawing/2014/main" id="{DE49F5C4-8D7B-457E-A086-3B3F60061F7A}"/>
                </a:ext>
              </a:extLst>
            </p:cNvPr>
            <p:cNvPicPr>
              <a:picLocks noChangeAspect="1"/>
            </p:cNvPicPr>
            <p:nvPr/>
          </p:nvPicPr>
          <p:blipFill>
            <a:blip r:embed="rId3"/>
            <a:stretch>
              <a:fillRect/>
            </a:stretch>
          </p:blipFill>
          <p:spPr>
            <a:xfrm rot="5400000">
              <a:off x="2231144" y="3331253"/>
              <a:ext cx="72055" cy="2919972"/>
            </a:xfrm>
            <a:prstGeom prst="rect">
              <a:avLst/>
            </a:prstGeom>
          </p:spPr>
        </p:pic>
      </p:grpSp>
      <p:grpSp>
        <p:nvGrpSpPr>
          <p:cNvPr id="34" name="Group 33">
            <a:extLst>
              <a:ext uri="{FF2B5EF4-FFF2-40B4-BE49-F238E27FC236}">
                <a16:creationId xmlns:a16="http://schemas.microsoft.com/office/drawing/2014/main" id="{F759ADF8-3ED2-449B-B129-B049AF32156E}"/>
              </a:ext>
            </a:extLst>
          </p:cNvPr>
          <p:cNvGrpSpPr/>
          <p:nvPr/>
        </p:nvGrpSpPr>
        <p:grpSpPr>
          <a:xfrm>
            <a:off x="8105190" y="1433422"/>
            <a:ext cx="2970882" cy="3352466"/>
            <a:chOff x="779136" y="1474800"/>
            <a:chExt cx="2970882" cy="3352466"/>
          </a:xfrm>
        </p:grpSpPr>
        <p:sp>
          <p:nvSpPr>
            <p:cNvPr id="35" name="Rectangle 34">
              <a:extLst>
                <a:ext uri="{FF2B5EF4-FFF2-40B4-BE49-F238E27FC236}">
                  <a16:creationId xmlns:a16="http://schemas.microsoft.com/office/drawing/2014/main" id="{8C4A0081-ED05-411D-A1AA-60A1D89BA58C}"/>
                </a:ext>
              </a:extLst>
            </p:cNvPr>
            <p:cNvSpPr/>
            <p:nvPr/>
          </p:nvSpPr>
          <p:spPr>
            <a:xfrm>
              <a:off x="972578" y="1658651"/>
              <a:ext cx="2583639" cy="29696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a16="http://schemas.microsoft.com/office/drawing/2014/main" id="{68E7227B-F63C-4DAD-B004-B28BBF8A6B76}"/>
                </a:ext>
              </a:extLst>
            </p:cNvPr>
            <p:cNvPicPr>
              <a:picLocks noChangeAspect="1"/>
            </p:cNvPicPr>
            <p:nvPr/>
          </p:nvPicPr>
          <p:blipFill>
            <a:blip r:embed="rId3"/>
            <a:stretch>
              <a:fillRect/>
            </a:stretch>
          </p:blipFill>
          <p:spPr>
            <a:xfrm>
              <a:off x="779136" y="1549917"/>
              <a:ext cx="78959" cy="3199730"/>
            </a:xfrm>
            <a:prstGeom prst="rect">
              <a:avLst/>
            </a:prstGeom>
          </p:spPr>
        </p:pic>
        <p:pic>
          <p:nvPicPr>
            <p:cNvPr id="37" name="Picture 36">
              <a:extLst>
                <a:ext uri="{FF2B5EF4-FFF2-40B4-BE49-F238E27FC236}">
                  <a16:creationId xmlns:a16="http://schemas.microsoft.com/office/drawing/2014/main" id="{CF4AC72F-D44E-4653-9F2B-17721B98AC98}"/>
                </a:ext>
              </a:extLst>
            </p:cNvPr>
            <p:cNvPicPr>
              <a:picLocks noChangeAspect="1"/>
            </p:cNvPicPr>
            <p:nvPr/>
          </p:nvPicPr>
          <p:blipFill>
            <a:blip r:embed="rId3"/>
            <a:stretch>
              <a:fillRect/>
            </a:stretch>
          </p:blipFill>
          <p:spPr>
            <a:xfrm>
              <a:off x="3671059" y="1549917"/>
              <a:ext cx="78959" cy="3199730"/>
            </a:xfrm>
            <a:prstGeom prst="rect">
              <a:avLst/>
            </a:prstGeom>
          </p:spPr>
        </p:pic>
        <p:pic>
          <p:nvPicPr>
            <p:cNvPr id="38" name="Picture 37">
              <a:extLst>
                <a:ext uri="{FF2B5EF4-FFF2-40B4-BE49-F238E27FC236}">
                  <a16:creationId xmlns:a16="http://schemas.microsoft.com/office/drawing/2014/main" id="{BF86488A-1867-4C05-A213-B3A079A072E0}"/>
                </a:ext>
              </a:extLst>
            </p:cNvPr>
            <p:cNvPicPr>
              <a:picLocks noChangeAspect="1"/>
            </p:cNvPicPr>
            <p:nvPr/>
          </p:nvPicPr>
          <p:blipFill>
            <a:blip r:embed="rId3"/>
            <a:stretch>
              <a:fillRect/>
            </a:stretch>
          </p:blipFill>
          <p:spPr>
            <a:xfrm rot="5400000">
              <a:off x="2231144" y="50842"/>
              <a:ext cx="72055" cy="2919972"/>
            </a:xfrm>
            <a:prstGeom prst="rect">
              <a:avLst/>
            </a:prstGeom>
          </p:spPr>
        </p:pic>
        <p:pic>
          <p:nvPicPr>
            <p:cNvPr id="39" name="Picture 38">
              <a:extLst>
                <a:ext uri="{FF2B5EF4-FFF2-40B4-BE49-F238E27FC236}">
                  <a16:creationId xmlns:a16="http://schemas.microsoft.com/office/drawing/2014/main" id="{881E880D-8743-49CF-B52A-8799CD65C474}"/>
                </a:ext>
              </a:extLst>
            </p:cNvPr>
            <p:cNvPicPr>
              <a:picLocks noChangeAspect="1"/>
            </p:cNvPicPr>
            <p:nvPr/>
          </p:nvPicPr>
          <p:blipFill>
            <a:blip r:embed="rId3"/>
            <a:stretch>
              <a:fillRect/>
            </a:stretch>
          </p:blipFill>
          <p:spPr>
            <a:xfrm rot="5400000">
              <a:off x="2231144" y="3331253"/>
              <a:ext cx="72055" cy="2919972"/>
            </a:xfrm>
            <a:prstGeom prst="rect">
              <a:avLst/>
            </a:prstGeom>
          </p:spPr>
        </p:pic>
      </p:grpSp>
      <p:sp>
        <p:nvSpPr>
          <p:cNvPr id="43" name="TextBox 42">
            <a:extLst>
              <a:ext uri="{FF2B5EF4-FFF2-40B4-BE49-F238E27FC236}">
                <a16:creationId xmlns:a16="http://schemas.microsoft.com/office/drawing/2014/main" id="{BCCE8A08-69A8-4C8A-B4C1-77774C450EB4}"/>
              </a:ext>
            </a:extLst>
          </p:cNvPr>
          <p:cNvSpPr txBox="1"/>
          <p:nvPr/>
        </p:nvSpPr>
        <p:spPr>
          <a:xfrm>
            <a:off x="1004619" y="5094904"/>
            <a:ext cx="2415262" cy="461665"/>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Staff Name here</a:t>
            </a:r>
          </a:p>
        </p:txBody>
      </p:sp>
      <p:sp>
        <p:nvSpPr>
          <p:cNvPr id="44" name="TextBox 43">
            <a:extLst>
              <a:ext uri="{FF2B5EF4-FFF2-40B4-BE49-F238E27FC236}">
                <a16:creationId xmlns:a16="http://schemas.microsoft.com/office/drawing/2014/main" id="{DA5055C6-654A-4AD7-B4CC-08739679F001}"/>
              </a:ext>
            </a:extLst>
          </p:cNvPr>
          <p:cNvSpPr txBox="1"/>
          <p:nvPr/>
        </p:nvSpPr>
        <p:spPr>
          <a:xfrm>
            <a:off x="4721870" y="5091920"/>
            <a:ext cx="2415262" cy="461665"/>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Staff Name here</a:t>
            </a:r>
          </a:p>
        </p:txBody>
      </p:sp>
      <p:sp>
        <p:nvSpPr>
          <p:cNvPr id="45" name="TextBox 44">
            <a:extLst>
              <a:ext uri="{FF2B5EF4-FFF2-40B4-BE49-F238E27FC236}">
                <a16:creationId xmlns:a16="http://schemas.microsoft.com/office/drawing/2014/main" id="{B6FFAB31-F484-48B7-89AD-B1B8BD3F882A}"/>
              </a:ext>
            </a:extLst>
          </p:cNvPr>
          <p:cNvSpPr txBox="1"/>
          <p:nvPr/>
        </p:nvSpPr>
        <p:spPr>
          <a:xfrm>
            <a:off x="8707309" y="5106883"/>
            <a:ext cx="2415262" cy="461665"/>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Staff Name here</a:t>
            </a:r>
          </a:p>
        </p:txBody>
      </p:sp>
    </p:spTree>
    <p:extLst>
      <p:ext uri="{BB962C8B-B14F-4D97-AF65-F5344CB8AC3E}">
        <p14:creationId xmlns:p14="http://schemas.microsoft.com/office/powerpoint/2010/main" val="114855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2270A1-DE9E-1A40-A1BC-3F98B997EF11}"/>
              </a:ext>
            </a:extLst>
          </p:cNvPr>
          <p:cNvSpPr/>
          <p:nvPr/>
        </p:nvSpPr>
        <p:spPr>
          <a:xfrm>
            <a:off x="5670841" y="0"/>
            <a:ext cx="6521160" cy="6858000"/>
          </a:xfrm>
          <a:prstGeom prst="rect">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A2B50C2-90FC-164A-B701-8B5ACEA2F527}"/>
              </a:ext>
            </a:extLst>
          </p:cNvPr>
          <p:cNvSpPr/>
          <p:nvPr/>
        </p:nvSpPr>
        <p:spPr>
          <a:xfrm>
            <a:off x="0" y="0"/>
            <a:ext cx="5670840" cy="6858000"/>
          </a:xfrm>
          <a:prstGeom prst="rect">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iangle 10">
            <a:extLst>
              <a:ext uri="{FF2B5EF4-FFF2-40B4-BE49-F238E27FC236}">
                <a16:creationId xmlns:a16="http://schemas.microsoft.com/office/drawing/2014/main" id="{6CD4E703-98B0-7D4E-BA1A-28EAFBCFBD9B}"/>
              </a:ext>
            </a:extLst>
          </p:cNvPr>
          <p:cNvSpPr/>
          <p:nvPr/>
        </p:nvSpPr>
        <p:spPr>
          <a:xfrm rot="5400000">
            <a:off x="2579025" y="3091815"/>
            <a:ext cx="6858000" cy="674370"/>
          </a:xfrm>
          <a:prstGeom prst="triangle">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06D397F0-D4CA-004B-9738-B7B7FA799810}"/>
              </a:ext>
            </a:extLst>
          </p:cNvPr>
          <p:cNvPicPr>
            <a:picLocks noChangeAspect="1"/>
          </p:cNvPicPr>
          <p:nvPr/>
        </p:nvPicPr>
        <p:blipFill>
          <a:blip r:embed="rId2"/>
          <a:stretch>
            <a:fillRect/>
          </a:stretch>
        </p:blipFill>
        <p:spPr>
          <a:xfrm>
            <a:off x="42140" y="-1700540"/>
            <a:ext cx="211198" cy="8558540"/>
          </a:xfrm>
          <a:prstGeom prst="rect">
            <a:avLst/>
          </a:prstGeom>
        </p:spPr>
      </p:pic>
      <p:pic>
        <p:nvPicPr>
          <p:cNvPr id="25" name="Picture 24">
            <a:extLst>
              <a:ext uri="{FF2B5EF4-FFF2-40B4-BE49-F238E27FC236}">
                <a16:creationId xmlns:a16="http://schemas.microsoft.com/office/drawing/2014/main" id="{39E0A9EF-3686-1740-A243-B008191CE06D}"/>
              </a:ext>
            </a:extLst>
          </p:cNvPr>
          <p:cNvPicPr>
            <a:picLocks noChangeAspect="1"/>
          </p:cNvPicPr>
          <p:nvPr/>
        </p:nvPicPr>
        <p:blipFill>
          <a:blip r:embed="rId2"/>
          <a:stretch>
            <a:fillRect/>
          </a:stretch>
        </p:blipFill>
        <p:spPr>
          <a:xfrm>
            <a:off x="274952" y="0"/>
            <a:ext cx="211198" cy="8558540"/>
          </a:xfrm>
          <a:prstGeom prst="rect">
            <a:avLst/>
          </a:prstGeom>
        </p:spPr>
      </p:pic>
      <p:pic>
        <p:nvPicPr>
          <p:cNvPr id="26" name="Picture 25">
            <a:extLst>
              <a:ext uri="{FF2B5EF4-FFF2-40B4-BE49-F238E27FC236}">
                <a16:creationId xmlns:a16="http://schemas.microsoft.com/office/drawing/2014/main" id="{5143E9A6-C909-4B45-8CAD-39038B16F272}"/>
              </a:ext>
            </a:extLst>
          </p:cNvPr>
          <p:cNvPicPr>
            <a:picLocks noChangeAspect="1"/>
          </p:cNvPicPr>
          <p:nvPr/>
        </p:nvPicPr>
        <p:blipFill>
          <a:blip r:embed="rId2"/>
          <a:stretch>
            <a:fillRect/>
          </a:stretch>
        </p:blipFill>
        <p:spPr>
          <a:xfrm rot="10800000">
            <a:off x="11687516" y="-1700540"/>
            <a:ext cx="211198" cy="8558540"/>
          </a:xfrm>
          <a:prstGeom prst="rect">
            <a:avLst/>
          </a:prstGeom>
        </p:spPr>
      </p:pic>
      <p:pic>
        <p:nvPicPr>
          <p:cNvPr id="27" name="Picture 26">
            <a:extLst>
              <a:ext uri="{FF2B5EF4-FFF2-40B4-BE49-F238E27FC236}">
                <a16:creationId xmlns:a16="http://schemas.microsoft.com/office/drawing/2014/main" id="{C6847FCD-657B-174F-85F8-280D89D2BE5F}"/>
              </a:ext>
            </a:extLst>
          </p:cNvPr>
          <p:cNvPicPr>
            <a:picLocks noChangeAspect="1"/>
          </p:cNvPicPr>
          <p:nvPr/>
        </p:nvPicPr>
        <p:blipFill>
          <a:blip r:embed="rId2"/>
          <a:stretch>
            <a:fillRect/>
          </a:stretch>
        </p:blipFill>
        <p:spPr>
          <a:xfrm rot="10800000">
            <a:off x="11920328" y="0"/>
            <a:ext cx="211198" cy="8558540"/>
          </a:xfrm>
          <a:prstGeom prst="rect">
            <a:avLst/>
          </a:prstGeom>
        </p:spPr>
      </p:pic>
      <p:pic>
        <p:nvPicPr>
          <p:cNvPr id="34" name="Picture 33">
            <a:extLst>
              <a:ext uri="{FF2B5EF4-FFF2-40B4-BE49-F238E27FC236}">
                <a16:creationId xmlns:a16="http://schemas.microsoft.com/office/drawing/2014/main" id="{AE886FC7-9084-3B43-9A1D-61EBF30C1182}"/>
              </a:ext>
            </a:extLst>
          </p:cNvPr>
          <p:cNvPicPr>
            <a:picLocks noChangeAspect="1"/>
          </p:cNvPicPr>
          <p:nvPr/>
        </p:nvPicPr>
        <p:blipFill>
          <a:blip r:embed="rId3">
            <a:alphaModFix amt="10000"/>
          </a:blip>
          <a:stretch>
            <a:fillRect/>
          </a:stretch>
        </p:blipFill>
        <p:spPr>
          <a:xfrm rot="1800000">
            <a:off x="-38581" y="-2549700"/>
            <a:ext cx="7838100" cy="3624068"/>
          </a:xfrm>
          <a:prstGeom prst="rect">
            <a:avLst/>
          </a:prstGeom>
        </p:spPr>
      </p:pic>
      <p:pic>
        <p:nvPicPr>
          <p:cNvPr id="37" name="Picture 36">
            <a:extLst>
              <a:ext uri="{FF2B5EF4-FFF2-40B4-BE49-F238E27FC236}">
                <a16:creationId xmlns:a16="http://schemas.microsoft.com/office/drawing/2014/main" id="{29FAEC84-754C-814C-9440-07BB720FB5FD}"/>
              </a:ext>
            </a:extLst>
          </p:cNvPr>
          <p:cNvPicPr>
            <a:picLocks noChangeAspect="1"/>
          </p:cNvPicPr>
          <p:nvPr/>
        </p:nvPicPr>
        <p:blipFill>
          <a:blip r:embed="rId4">
            <a:alphaModFix amt="10000"/>
          </a:blip>
          <a:stretch>
            <a:fillRect/>
          </a:stretch>
        </p:blipFill>
        <p:spPr>
          <a:xfrm rot="13500000">
            <a:off x="8223495" y="5330732"/>
            <a:ext cx="3114186" cy="2937911"/>
          </a:xfrm>
          <a:prstGeom prst="rect">
            <a:avLst/>
          </a:prstGeom>
        </p:spPr>
      </p:pic>
      <p:sp>
        <p:nvSpPr>
          <p:cNvPr id="13" name="TextBox 12">
            <a:extLst>
              <a:ext uri="{FF2B5EF4-FFF2-40B4-BE49-F238E27FC236}">
                <a16:creationId xmlns:a16="http://schemas.microsoft.com/office/drawing/2014/main" id="{7C27C552-7950-294A-B120-16867A301804}"/>
              </a:ext>
            </a:extLst>
          </p:cNvPr>
          <p:cNvSpPr txBox="1"/>
          <p:nvPr/>
        </p:nvSpPr>
        <p:spPr>
          <a:xfrm>
            <a:off x="715023" y="2745602"/>
            <a:ext cx="5470754" cy="1754326"/>
          </a:xfrm>
          <a:prstGeom prst="rect">
            <a:avLst/>
          </a:prstGeom>
          <a:noFill/>
        </p:spPr>
        <p:txBody>
          <a:bodyPr wrap="square" rtlCol="0">
            <a:spAutoFit/>
          </a:bodyPr>
          <a:lstStyle/>
          <a:p>
            <a:pPr algn="ctr"/>
            <a:r>
              <a:rPr lang="en-US" sz="5400" b="1" dirty="0">
                <a:solidFill>
                  <a:schemeClr val="bg1"/>
                </a:solidFill>
                <a:cs typeface="Arial" panose="020B0604020202020204" pitchFamily="34" charset="0"/>
              </a:rPr>
              <a:t>ANTI-BULLYING</a:t>
            </a:r>
          </a:p>
          <a:p>
            <a:pPr algn="ctr"/>
            <a:r>
              <a:rPr lang="en-US" sz="5400" b="1" dirty="0">
                <a:solidFill>
                  <a:schemeClr val="bg1"/>
                </a:solidFill>
                <a:cs typeface="Arial" panose="020B0604020202020204" pitchFamily="34" charset="0"/>
              </a:rPr>
              <a:t>WEEK 2022</a:t>
            </a:r>
          </a:p>
        </p:txBody>
      </p:sp>
      <p:pic>
        <p:nvPicPr>
          <p:cNvPr id="4" name="Picture 3">
            <a:extLst>
              <a:ext uri="{FF2B5EF4-FFF2-40B4-BE49-F238E27FC236}">
                <a16:creationId xmlns:a16="http://schemas.microsoft.com/office/drawing/2014/main" id="{DCFA7377-610F-8C4C-8518-1A0DFDC384D8}"/>
              </a:ext>
            </a:extLst>
          </p:cNvPr>
          <p:cNvPicPr>
            <a:picLocks noChangeAspect="1"/>
          </p:cNvPicPr>
          <p:nvPr/>
        </p:nvPicPr>
        <p:blipFill>
          <a:blip r:embed="rId5"/>
          <a:stretch>
            <a:fillRect/>
          </a:stretch>
        </p:blipFill>
        <p:spPr>
          <a:xfrm>
            <a:off x="6599636" y="845227"/>
            <a:ext cx="4777018" cy="4777018"/>
          </a:xfrm>
          <a:prstGeom prst="rect">
            <a:avLst/>
          </a:prstGeom>
        </p:spPr>
      </p:pic>
      <p:pic>
        <p:nvPicPr>
          <p:cNvPr id="19" name="Picture 18">
            <a:extLst>
              <a:ext uri="{FF2B5EF4-FFF2-40B4-BE49-F238E27FC236}">
                <a16:creationId xmlns:a16="http://schemas.microsoft.com/office/drawing/2014/main" id="{221D8E19-893C-2A49-8AA9-1C030799C97C}"/>
              </a:ext>
            </a:extLst>
          </p:cNvPr>
          <p:cNvPicPr>
            <a:picLocks noChangeAspect="1"/>
          </p:cNvPicPr>
          <p:nvPr/>
        </p:nvPicPr>
        <p:blipFill>
          <a:blip r:embed="rId6"/>
          <a:stretch>
            <a:fillRect/>
          </a:stretch>
        </p:blipFill>
        <p:spPr>
          <a:xfrm rot="10800000">
            <a:off x="3058889" y="4707140"/>
            <a:ext cx="749300" cy="533400"/>
          </a:xfrm>
          <a:prstGeom prst="rect">
            <a:avLst/>
          </a:prstGeom>
        </p:spPr>
      </p:pic>
      <p:pic>
        <p:nvPicPr>
          <p:cNvPr id="29" name="Picture 28">
            <a:extLst>
              <a:ext uri="{FF2B5EF4-FFF2-40B4-BE49-F238E27FC236}">
                <a16:creationId xmlns:a16="http://schemas.microsoft.com/office/drawing/2014/main" id="{E1B89E7B-4A92-5B4D-841B-4B10B12C13CF}"/>
              </a:ext>
            </a:extLst>
          </p:cNvPr>
          <p:cNvPicPr>
            <a:picLocks noChangeAspect="1"/>
          </p:cNvPicPr>
          <p:nvPr/>
        </p:nvPicPr>
        <p:blipFill>
          <a:blip r:embed="rId7"/>
          <a:stretch>
            <a:fillRect/>
          </a:stretch>
        </p:blipFill>
        <p:spPr>
          <a:xfrm>
            <a:off x="3109689" y="1470709"/>
            <a:ext cx="647700" cy="558800"/>
          </a:xfrm>
          <a:prstGeom prst="rect">
            <a:avLst/>
          </a:prstGeom>
        </p:spPr>
      </p:pic>
      <p:sp>
        <p:nvSpPr>
          <p:cNvPr id="17" name="TextBox 16">
            <a:extLst>
              <a:ext uri="{FF2B5EF4-FFF2-40B4-BE49-F238E27FC236}">
                <a16:creationId xmlns:a16="http://schemas.microsoft.com/office/drawing/2014/main" id="{EC353C85-5C81-E34D-A1DB-AF1DF490CEDB}"/>
              </a:ext>
            </a:extLst>
          </p:cNvPr>
          <p:cNvSpPr txBox="1"/>
          <p:nvPr/>
        </p:nvSpPr>
        <p:spPr>
          <a:xfrm>
            <a:off x="945867" y="2222382"/>
            <a:ext cx="5186658" cy="523220"/>
          </a:xfrm>
          <a:prstGeom prst="rect">
            <a:avLst/>
          </a:prstGeom>
          <a:noFill/>
        </p:spPr>
        <p:txBody>
          <a:bodyPr wrap="square" rtlCol="0">
            <a:spAutoFit/>
          </a:bodyPr>
          <a:lstStyle/>
          <a:p>
            <a:r>
              <a:rPr lang="en-US" sz="2800" b="1" dirty="0">
                <a:cs typeface="Arial" panose="020B0604020202020204" pitchFamily="34" charset="0"/>
              </a:rPr>
              <a:t>Thank you for being a part of</a:t>
            </a:r>
          </a:p>
        </p:txBody>
      </p:sp>
    </p:spTree>
    <p:extLst>
      <p:ext uri="{BB962C8B-B14F-4D97-AF65-F5344CB8AC3E}">
        <p14:creationId xmlns:p14="http://schemas.microsoft.com/office/powerpoint/2010/main" val="92579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Chevron 18">
            <a:extLst>
              <a:ext uri="{FF2B5EF4-FFF2-40B4-BE49-F238E27FC236}">
                <a16:creationId xmlns:a16="http://schemas.microsoft.com/office/drawing/2014/main" id="{D52EC39A-5250-114D-9EB9-21A8A9160743}"/>
              </a:ext>
            </a:extLst>
          </p:cNvPr>
          <p:cNvSpPr/>
          <p:nvPr/>
        </p:nvSpPr>
        <p:spPr>
          <a:xfrm>
            <a:off x="174567" y="1357162"/>
            <a:ext cx="11662757" cy="4542032"/>
          </a:xfrm>
          <a:prstGeom prst="chevron">
            <a:avLst>
              <a:gd name="adj" fmla="val 1934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i="1" dirty="0"/>
              <a:t>Bullying is the repetitive, intentional hurting of one person or group by another person or group, where the relationship involves an imbalance of power. It can happen face to face or online.</a:t>
            </a:r>
            <a:endParaRPr lang="en-GB" sz="4000" b="1" dirty="0"/>
          </a:p>
        </p:txBody>
      </p:sp>
      <p:sp>
        <p:nvSpPr>
          <p:cNvPr id="20" name="TextBox 19">
            <a:extLst>
              <a:ext uri="{FF2B5EF4-FFF2-40B4-BE49-F238E27FC236}">
                <a16:creationId xmlns:a16="http://schemas.microsoft.com/office/drawing/2014/main" id="{7A33CE19-03FA-5E43-9E1F-ABB8D73ECAF3}"/>
              </a:ext>
            </a:extLst>
          </p:cNvPr>
          <p:cNvSpPr txBox="1"/>
          <p:nvPr/>
        </p:nvSpPr>
        <p:spPr>
          <a:xfrm>
            <a:off x="-259557" y="646606"/>
            <a:ext cx="1718356" cy="3170099"/>
          </a:xfrm>
          <a:prstGeom prst="rect">
            <a:avLst/>
          </a:prstGeom>
          <a:noFill/>
        </p:spPr>
        <p:txBody>
          <a:bodyPr wrap="square" rtlCol="0">
            <a:spAutoFit/>
          </a:bodyPr>
          <a:lstStyle/>
          <a:p>
            <a:r>
              <a:rPr lang="en-US" sz="20000" b="1" dirty="0">
                <a:solidFill>
                  <a:srgbClr val="A07AEB"/>
                </a:solidFill>
                <a:cs typeface="Arial" panose="020B0604020202020204" pitchFamily="34" charset="0"/>
              </a:rPr>
              <a:t>“</a:t>
            </a:r>
          </a:p>
        </p:txBody>
      </p:sp>
      <p:sp>
        <p:nvSpPr>
          <p:cNvPr id="21" name="TextBox 20">
            <a:extLst>
              <a:ext uri="{FF2B5EF4-FFF2-40B4-BE49-F238E27FC236}">
                <a16:creationId xmlns:a16="http://schemas.microsoft.com/office/drawing/2014/main" id="{AF1BC02E-B6EE-6D45-B217-C197DCE26291}"/>
              </a:ext>
            </a:extLst>
          </p:cNvPr>
          <p:cNvSpPr txBox="1"/>
          <p:nvPr/>
        </p:nvSpPr>
        <p:spPr>
          <a:xfrm rot="10800000">
            <a:off x="9874023" y="3537711"/>
            <a:ext cx="1718356" cy="3170099"/>
          </a:xfrm>
          <a:prstGeom prst="rect">
            <a:avLst/>
          </a:prstGeom>
          <a:noFill/>
        </p:spPr>
        <p:txBody>
          <a:bodyPr wrap="square" rtlCol="0">
            <a:spAutoFit/>
          </a:bodyPr>
          <a:lstStyle/>
          <a:p>
            <a:r>
              <a:rPr lang="en-US" sz="20000" b="1" dirty="0">
                <a:solidFill>
                  <a:srgbClr val="A07AEB"/>
                </a:solidFill>
                <a:cs typeface="Arial" panose="020B0604020202020204" pitchFamily="34" charset="0"/>
              </a:rPr>
              <a:t>“</a:t>
            </a:r>
          </a:p>
        </p:txBody>
      </p:sp>
      <p:grpSp>
        <p:nvGrpSpPr>
          <p:cNvPr id="14" name="Group 13">
            <a:extLst>
              <a:ext uri="{FF2B5EF4-FFF2-40B4-BE49-F238E27FC236}">
                <a16:creationId xmlns:a16="http://schemas.microsoft.com/office/drawing/2014/main" id="{2811BDFE-D5DF-0F48-8189-3B5028AAC424}"/>
              </a:ext>
            </a:extLst>
          </p:cNvPr>
          <p:cNvGrpSpPr/>
          <p:nvPr/>
        </p:nvGrpSpPr>
        <p:grpSpPr>
          <a:xfrm>
            <a:off x="-1847566" y="5564825"/>
            <a:ext cx="14389801" cy="2407039"/>
            <a:chOff x="-1847566" y="5564825"/>
            <a:chExt cx="14389801" cy="2407039"/>
          </a:xfrm>
        </p:grpSpPr>
        <p:sp>
          <p:nvSpPr>
            <p:cNvPr id="15" name="Right Arrow 14">
              <a:extLst>
                <a:ext uri="{FF2B5EF4-FFF2-40B4-BE49-F238E27FC236}">
                  <a16:creationId xmlns:a16="http://schemas.microsoft.com/office/drawing/2014/main" id="{3D2C5F55-C183-4542-BA15-2B1ABA3DDC65}"/>
                </a:ext>
              </a:extLst>
            </p:cNvPr>
            <p:cNvSpPr/>
            <p:nvPr/>
          </p:nvSpPr>
          <p:spPr>
            <a:xfrm rot="152137">
              <a:off x="-1847566" y="5564825"/>
              <a:ext cx="14389801" cy="2407039"/>
            </a:xfrm>
            <a:prstGeom prst="rightArrow">
              <a:avLst>
                <a:gd name="adj1" fmla="val 73698"/>
                <a:gd name="adj2" fmla="val 50000"/>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6433F873-2853-4048-A1F0-74B567725246}"/>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2</a:t>
              </a:fld>
              <a:endParaRPr lang="en-US" sz="1600" dirty="0"/>
            </a:p>
          </p:txBody>
        </p:sp>
        <p:sp>
          <p:nvSpPr>
            <p:cNvPr id="18" name="TextBox 17">
              <a:extLst>
                <a:ext uri="{FF2B5EF4-FFF2-40B4-BE49-F238E27FC236}">
                  <a16:creationId xmlns:a16="http://schemas.microsoft.com/office/drawing/2014/main" id="{AFC9F74B-9ADB-4B49-B96F-CBC3DA076CF9}"/>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22" name="Right Arrow 21">
            <a:extLst>
              <a:ext uri="{FF2B5EF4-FFF2-40B4-BE49-F238E27FC236}">
                <a16:creationId xmlns:a16="http://schemas.microsoft.com/office/drawing/2014/main" id="{93FA6FEB-539A-4B4A-96AF-823B2B31DDEE}"/>
              </a:ext>
            </a:extLst>
          </p:cNvPr>
          <p:cNvSpPr/>
          <p:nvPr/>
        </p:nvSpPr>
        <p:spPr>
          <a:xfrm>
            <a:off x="1718356" y="193041"/>
            <a:ext cx="3434759" cy="1353720"/>
          </a:xfrm>
          <a:prstGeom prst="rightArrow">
            <a:avLst>
              <a:gd name="adj1" fmla="val 61731"/>
              <a:gd name="adj2" fmla="val 51955"/>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What is bullying?</a:t>
            </a:r>
          </a:p>
        </p:txBody>
      </p:sp>
      <p:sp>
        <p:nvSpPr>
          <p:cNvPr id="3" name="Rectangle 2">
            <a:extLst>
              <a:ext uri="{FF2B5EF4-FFF2-40B4-BE49-F238E27FC236}">
                <a16:creationId xmlns:a16="http://schemas.microsoft.com/office/drawing/2014/main" id="{F5F98A23-A115-4F0F-8A30-C72611BD1E99}"/>
              </a:ext>
            </a:extLst>
          </p:cNvPr>
          <p:cNvSpPr/>
          <p:nvPr/>
        </p:nvSpPr>
        <p:spPr>
          <a:xfrm>
            <a:off x="354676" y="5548706"/>
            <a:ext cx="4208653" cy="307777"/>
          </a:xfrm>
          <a:prstGeom prst="rect">
            <a:avLst/>
          </a:prstGeom>
        </p:spPr>
        <p:txBody>
          <a:bodyPr wrap="none">
            <a:spAutoFit/>
          </a:bodyPr>
          <a:lstStyle/>
          <a:p>
            <a:r>
              <a:rPr lang="en-GB" sz="1400" u="sng" dirty="0">
                <a:solidFill>
                  <a:schemeClr val="bg1"/>
                </a:solidFill>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Video: https://www.youtube.com/watch?v=U8iX-rstY9I</a:t>
            </a:r>
            <a:endParaRPr lang="en-GB" sz="1400" dirty="0">
              <a:solidFill>
                <a:schemeClr val="bg1"/>
              </a:solidFill>
            </a:endParaRPr>
          </a:p>
        </p:txBody>
      </p:sp>
    </p:spTree>
    <p:extLst>
      <p:ext uri="{BB962C8B-B14F-4D97-AF65-F5344CB8AC3E}">
        <p14:creationId xmlns:p14="http://schemas.microsoft.com/office/powerpoint/2010/main" val="3943598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0F73D711-74C8-064E-A2A1-23EFE7CD6C2A}"/>
              </a:ext>
            </a:extLst>
          </p:cNvPr>
          <p:cNvPicPr>
            <a:picLocks noChangeAspect="1"/>
          </p:cNvPicPr>
          <p:nvPr/>
        </p:nvPicPr>
        <p:blipFill>
          <a:blip r:embed="rId4">
            <a:alphaModFix amt="10000"/>
          </a:blip>
          <a:stretch>
            <a:fillRect/>
          </a:stretch>
        </p:blipFill>
        <p:spPr>
          <a:xfrm rot="18850920">
            <a:off x="7818974" y="1399858"/>
            <a:ext cx="3073979" cy="1421302"/>
          </a:xfrm>
          <a:prstGeom prst="rect">
            <a:avLst/>
          </a:prstGeom>
        </p:spPr>
      </p:pic>
      <p:grpSp>
        <p:nvGrpSpPr>
          <p:cNvPr id="27" name="Group 26">
            <a:extLst>
              <a:ext uri="{FF2B5EF4-FFF2-40B4-BE49-F238E27FC236}">
                <a16:creationId xmlns:a16="http://schemas.microsoft.com/office/drawing/2014/main" id="{E0F2F7FB-BD1E-6447-AD11-DC7B1BB96929}"/>
              </a:ext>
            </a:extLst>
          </p:cNvPr>
          <p:cNvGrpSpPr/>
          <p:nvPr/>
        </p:nvGrpSpPr>
        <p:grpSpPr>
          <a:xfrm>
            <a:off x="-1847566" y="5564825"/>
            <a:ext cx="14389801" cy="2407039"/>
            <a:chOff x="-1847566" y="5564825"/>
            <a:chExt cx="14389801" cy="2407039"/>
          </a:xfrm>
        </p:grpSpPr>
        <p:sp>
          <p:nvSpPr>
            <p:cNvPr id="24" name="Right Arrow 23">
              <a:extLst>
                <a:ext uri="{FF2B5EF4-FFF2-40B4-BE49-F238E27FC236}">
                  <a16:creationId xmlns:a16="http://schemas.microsoft.com/office/drawing/2014/main" id="{87959F4F-66E3-E840-A5EA-B6EFFC59BACA}"/>
                </a:ext>
              </a:extLst>
            </p:cNvPr>
            <p:cNvSpPr/>
            <p:nvPr/>
          </p:nvSpPr>
          <p:spPr>
            <a:xfrm rot="152137">
              <a:off x="-1847566" y="5564825"/>
              <a:ext cx="14389801" cy="2407039"/>
            </a:xfrm>
            <a:prstGeom prst="rightArrow">
              <a:avLst>
                <a:gd name="adj1" fmla="val 73698"/>
                <a:gd name="adj2" fmla="val 50000"/>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3</a:t>
              </a:fld>
              <a:endParaRPr lang="en-US" sz="1600" dirty="0"/>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pic>
        <p:nvPicPr>
          <p:cNvPr id="25" name="Picture 24">
            <a:extLst>
              <a:ext uri="{FF2B5EF4-FFF2-40B4-BE49-F238E27FC236}">
                <a16:creationId xmlns:a16="http://schemas.microsoft.com/office/drawing/2014/main" id="{1EDD2F1C-36A3-484C-8C30-702AD45AC72B}"/>
              </a:ext>
            </a:extLst>
          </p:cNvPr>
          <p:cNvPicPr>
            <a:picLocks noChangeAspect="1"/>
          </p:cNvPicPr>
          <p:nvPr/>
        </p:nvPicPr>
        <p:blipFill>
          <a:blip r:embed="rId5">
            <a:alphaModFix amt="10000"/>
          </a:blip>
          <a:stretch>
            <a:fillRect/>
          </a:stretch>
        </p:blipFill>
        <p:spPr>
          <a:xfrm rot="2700000">
            <a:off x="-624387" y="-645012"/>
            <a:ext cx="2677056" cy="2525524"/>
          </a:xfrm>
          <a:prstGeom prst="rect">
            <a:avLst/>
          </a:prstGeom>
        </p:spPr>
      </p:pic>
      <p:grpSp>
        <p:nvGrpSpPr>
          <p:cNvPr id="13" name="Group 12">
            <a:extLst>
              <a:ext uri="{FF2B5EF4-FFF2-40B4-BE49-F238E27FC236}">
                <a16:creationId xmlns:a16="http://schemas.microsoft.com/office/drawing/2014/main" id="{AF36960A-5DE2-4E5D-95D8-D83417459D23}"/>
              </a:ext>
            </a:extLst>
          </p:cNvPr>
          <p:cNvGrpSpPr/>
          <p:nvPr/>
        </p:nvGrpSpPr>
        <p:grpSpPr>
          <a:xfrm>
            <a:off x="1465725" y="451106"/>
            <a:ext cx="9291140" cy="5125794"/>
            <a:chOff x="779136" y="1474800"/>
            <a:chExt cx="2970882" cy="3352466"/>
          </a:xfrm>
        </p:grpSpPr>
        <p:sp>
          <p:nvSpPr>
            <p:cNvPr id="14" name="Rectangle 13">
              <a:extLst>
                <a:ext uri="{FF2B5EF4-FFF2-40B4-BE49-F238E27FC236}">
                  <a16:creationId xmlns:a16="http://schemas.microsoft.com/office/drawing/2014/main" id="{934B0992-D020-40D8-B419-7D7458DADCCD}"/>
                </a:ext>
              </a:extLst>
            </p:cNvPr>
            <p:cNvSpPr/>
            <p:nvPr/>
          </p:nvSpPr>
          <p:spPr>
            <a:xfrm>
              <a:off x="972578" y="1658651"/>
              <a:ext cx="2583639" cy="29696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0A5D9F6E-F2FE-4A5D-B986-7B4F54718132}"/>
                </a:ext>
              </a:extLst>
            </p:cNvPr>
            <p:cNvPicPr>
              <a:picLocks noChangeAspect="1"/>
            </p:cNvPicPr>
            <p:nvPr/>
          </p:nvPicPr>
          <p:blipFill>
            <a:blip r:embed="rId6"/>
            <a:stretch>
              <a:fillRect/>
            </a:stretch>
          </p:blipFill>
          <p:spPr>
            <a:xfrm>
              <a:off x="779136" y="1549917"/>
              <a:ext cx="78959" cy="3199730"/>
            </a:xfrm>
            <a:prstGeom prst="rect">
              <a:avLst/>
            </a:prstGeom>
          </p:spPr>
        </p:pic>
        <p:pic>
          <p:nvPicPr>
            <p:cNvPr id="16" name="Picture 15">
              <a:extLst>
                <a:ext uri="{FF2B5EF4-FFF2-40B4-BE49-F238E27FC236}">
                  <a16:creationId xmlns:a16="http://schemas.microsoft.com/office/drawing/2014/main" id="{E6F851EE-F88F-4A0B-A6C8-06B1672CA8EA}"/>
                </a:ext>
              </a:extLst>
            </p:cNvPr>
            <p:cNvPicPr>
              <a:picLocks noChangeAspect="1"/>
            </p:cNvPicPr>
            <p:nvPr/>
          </p:nvPicPr>
          <p:blipFill>
            <a:blip r:embed="rId6"/>
            <a:stretch>
              <a:fillRect/>
            </a:stretch>
          </p:blipFill>
          <p:spPr>
            <a:xfrm>
              <a:off x="3671059" y="1549917"/>
              <a:ext cx="78959" cy="3199730"/>
            </a:xfrm>
            <a:prstGeom prst="rect">
              <a:avLst/>
            </a:prstGeom>
          </p:spPr>
        </p:pic>
        <p:pic>
          <p:nvPicPr>
            <p:cNvPr id="17" name="Picture 16">
              <a:extLst>
                <a:ext uri="{FF2B5EF4-FFF2-40B4-BE49-F238E27FC236}">
                  <a16:creationId xmlns:a16="http://schemas.microsoft.com/office/drawing/2014/main" id="{92D609FE-A5E9-4F44-88BA-A628BCC101FF}"/>
                </a:ext>
              </a:extLst>
            </p:cNvPr>
            <p:cNvPicPr>
              <a:picLocks noChangeAspect="1"/>
            </p:cNvPicPr>
            <p:nvPr/>
          </p:nvPicPr>
          <p:blipFill>
            <a:blip r:embed="rId6"/>
            <a:stretch>
              <a:fillRect/>
            </a:stretch>
          </p:blipFill>
          <p:spPr>
            <a:xfrm rot="5400000">
              <a:off x="2231144" y="50842"/>
              <a:ext cx="72055" cy="2919972"/>
            </a:xfrm>
            <a:prstGeom prst="rect">
              <a:avLst/>
            </a:prstGeom>
          </p:spPr>
        </p:pic>
        <p:pic>
          <p:nvPicPr>
            <p:cNvPr id="18" name="Picture 17">
              <a:extLst>
                <a:ext uri="{FF2B5EF4-FFF2-40B4-BE49-F238E27FC236}">
                  <a16:creationId xmlns:a16="http://schemas.microsoft.com/office/drawing/2014/main" id="{E7741CF5-BF70-4F67-AA64-3DCE171C8419}"/>
                </a:ext>
              </a:extLst>
            </p:cNvPr>
            <p:cNvPicPr>
              <a:picLocks noChangeAspect="1"/>
            </p:cNvPicPr>
            <p:nvPr/>
          </p:nvPicPr>
          <p:blipFill>
            <a:blip r:embed="rId6"/>
            <a:stretch>
              <a:fillRect/>
            </a:stretch>
          </p:blipFill>
          <p:spPr>
            <a:xfrm rot="5400000">
              <a:off x="2231144" y="3331253"/>
              <a:ext cx="72055" cy="2919972"/>
            </a:xfrm>
            <a:prstGeom prst="rect">
              <a:avLst/>
            </a:prstGeom>
          </p:spPr>
        </p:pic>
      </p:grpSp>
      <p:pic>
        <p:nvPicPr>
          <p:cNvPr id="3" name="Online Media 2" title="Anti-Bullying Week 2022: Reach Out - official Primary School film">
            <a:hlinkClick r:id="" action="ppaction://media"/>
            <a:extLst>
              <a:ext uri="{FF2B5EF4-FFF2-40B4-BE49-F238E27FC236}">
                <a16:creationId xmlns:a16="http://schemas.microsoft.com/office/drawing/2014/main" id="{888F279C-0F26-4413-848A-ED72D3F90946}"/>
              </a:ext>
            </a:extLst>
          </p:cNvPr>
          <p:cNvPicPr>
            <a:picLocks noRot="1" noChangeAspect="1"/>
          </p:cNvPicPr>
          <p:nvPr>
            <a:videoFile r:link="rId1"/>
          </p:nvPr>
        </p:nvPicPr>
        <p:blipFill>
          <a:blip r:embed="rId7"/>
          <a:stretch>
            <a:fillRect/>
          </a:stretch>
        </p:blipFill>
        <p:spPr>
          <a:xfrm>
            <a:off x="2074758" y="732207"/>
            <a:ext cx="8071952" cy="4540473"/>
          </a:xfrm>
          <a:prstGeom prst="rect">
            <a:avLst/>
          </a:prstGeom>
        </p:spPr>
      </p:pic>
      <p:pic>
        <p:nvPicPr>
          <p:cNvPr id="20" name="Picture 19">
            <a:extLst>
              <a:ext uri="{FF2B5EF4-FFF2-40B4-BE49-F238E27FC236}">
                <a16:creationId xmlns:a16="http://schemas.microsoft.com/office/drawing/2014/main" id="{B20BF1E4-D644-49E6-B813-5ECF8DF837EA}"/>
              </a:ext>
            </a:extLst>
          </p:cNvPr>
          <p:cNvPicPr>
            <a:picLocks noChangeAspect="1"/>
          </p:cNvPicPr>
          <p:nvPr/>
        </p:nvPicPr>
        <p:blipFill>
          <a:blip r:embed="rId8">
            <a:biLevel thresh="25000"/>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1544438" y="4210482"/>
            <a:ext cx="1986598" cy="1986598"/>
          </a:xfrm>
          <a:prstGeom prst="rect">
            <a:avLst/>
          </a:prstGeom>
        </p:spPr>
      </p:pic>
      <p:sp>
        <p:nvSpPr>
          <p:cNvPr id="5" name="TextBox 4">
            <a:extLst>
              <a:ext uri="{FF2B5EF4-FFF2-40B4-BE49-F238E27FC236}">
                <a16:creationId xmlns:a16="http://schemas.microsoft.com/office/drawing/2014/main" id="{AF494BF7-A805-4FB6-AC54-FAD5248EFE0E}"/>
              </a:ext>
            </a:extLst>
          </p:cNvPr>
          <p:cNvSpPr txBox="1"/>
          <p:nvPr/>
        </p:nvSpPr>
        <p:spPr>
          <a:xfrm>
            <a:off x="4385563" y="5247697"/>
            <a:ext cx="4399280" cy="261610"/>
          </a:xfrm>
          <a:prstGeom prst="rect">
            <a:avLst/>
          </a:prstGeom>
          <a:noFill/>
        </p:spPr>
        <p:txBody>
          <a:bodyPr wrap="square" rtlCol="0">
            <a:spAutoFit/>
          </a:bodyPr>
          <a:lstStyle/>
          <a:p>
            <a:r>
              <a:rPr lang="en-GB" sz="1100" dirty="0"/>
              <a:t>https://www.youtube.com/watch?v=aMfgZRdVbdw</a:t>
            </a:r>
          </a:p>
        </p:txBody>
      </p:sp>
    </p:spTree>
    <p:extLst>
      <p:ext uri="{BB962C8B-B14F-4D97-AF65-F5344CB8AC3E}">
        <p14:creationId xmlns:p14="http://schemas.microsoft.com/office/powerpoint/2010/main" val="201299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0F73D711-74C8-064E-A2A1-23EFE7CD6C2A}"/>
              </a:ext>
            </a:extLst>
          </p:cNvPr>
          <p:cNvPicPr>
            <a:picLocks noChangeAspect="1"/>
          </p:cNvPicPr>
          <p:nvPr/>
        </p:nvPicPr>
        <p:blipFill>
          <a:blip r:embed="rId2">
            <a:alphaModFix amt="10000"/>
          </a:blip>
          <a:stretch>
            <a:fillRect/>
          </a:stretch>
        </p:blipFill>
        <p:spPr>
          <a:xfrm rot="18850920">
            <a:off x="7418566" y="1278007"/>
            <a:ext cx="3073979" cy="1421302"/>
          </a:xfrm>
          <a:prstGeom prst="rect">
            <a:avLst/>
          </a:prstGeom>
        </p:spPr>
      </p:pic>
      <p:grpSp>
        <p:nvGrpSpPr>
          <p:cNvPr id="27" name="Group 26">
            <a:extLst>
              <a:ext uri="{FF2B5EF4-FFF2-40B4-BE49-F238E27FC236}">
                <a16:creationId xmlns:a16="http://schemas.microsoft.com/office/drawing/2014/main" id="{E0F2F7FB-BD1E-6447-AD11-DC7B1BB96929}"/>
              </a:ext>
            </a:extLst>
          </p:cNvPr>
          <p:cNvGrpSpPr/>
          <p:nvPr/>
        </p:nvGrpSpPr>
        <p:grpSpPr>
          <a:xfrm>
            <a:off x="-1847566" y="5564825"/>
            <a:ext cx="14389801" cy="2407039"/>
            <a:chOff x="-1847566" y="5564825"/>
            <a:chExt cx="14389801" cy="2407039"/>
          </a:xfrm>
        </p:grpSpPr>
        <p:sp>
          <p:nvSpPr>
            <p:cNvPr id="24" name="Right Arrow 23">
              <a:extLst>
                <a:ext uri="{FF2B5EF4-FFF2-40B4-BE49-F238E27FC236}">
                  <a16:creationId xmlns:a16="http://schemas.microsoft.com/office/drawing/2014/main" id="{87959F4F-66E3-E840-A5EA-B6EFFC59BACA}"/>
                </a:ext>
              </a:extLst>
            </p:cNvPr>
            <p:cNvSpPr/>
            <p:nvPr/>
          </p:nvSpPr>
          <p:spPr>
            <a:xfrm rot="152137">
              <a:off x="-1847566" y="5564825"/>
              <a:ext cx="14389801" cy="2407039"/>
            </a:xfrm>
            <a:prstGeom prst="rightArrow">
              <a:avLst>
                <a:gd name="adj1" fmla="val 73698"/>
                <a:gd name="adj2" fmla="val 50000"/>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4</a:t>
              </a:fld>
              <a:endParaRPr lang="en-US" sz="1600" dirty="0"/>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7" name="Right Arrow 6">
            <a:extLst>
              <a:ext uri="{FF2B5EF4-FFF2-40B4-BE49-F238E27FC236}">
                <a16:creationId xmlns:a16="http://schemas.microsoft.com/office/drawing/2014/main" id="{CE2129E3-B93A-4545-944B-19C9BFB6BD0E}"/>
              </a:ext>
            </a:extLst>
          </p:cNvPr>
          <p:cNvSpPr/>
          <p:nvPr/>
        </p:nvSpPr>
        <p:spPr>
          <a:xfrm rot="21447924">
            <a:off x="2436148" y="1444724"/>
            <a:ext cx="7351647" cy="3241390"/>
          </a:xfrm>
          <a:prstGeom prst="rightArrow">
            <a:avLst>
              <a:gd name="adj1" fmla="val 61731"/>
              <a:gd name="adj2" fmla="val 5195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hevron 7">
            <a:extLst>
              <a:ext uri="{FF2B5EF4-FFF2-40B4-BE49-F238E27FC236}">
                <a16:creationId xmlns:a16="http://schemas.microsoft.com/office/drawing/2014/main" id="{4A52D84D-F461-4347-BA40-703F5B992847}"/>
              </a:ext>
            </a:extLst>
          </p:cNvPr>
          <p:cNvSpPr/>
          <p:nvPr/>
        </p:nvSpPr>
        <p:spPr>
          <a:xfrm rot="11328033">
            <a:off x="2004673" y="3992986"/>
            <a:ext cx="2428421" cy="618741"/>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extBox 9">
            <a:extLst>
              <a:ext uri="{FF2B5EF4-FFF2-40B4-BE49-F238E27FC236}">
                <a16:creationId xmlns:a16="http://schemas.microsoft.com/office/drawing/2014/main" id="{CF04D8DD-D3A5-2442-88F0-12117DD0B1D1}"/>
              </a:ext>
            </a:extLst>
          </p:cNvPr>
          <p:cNvSpPr txBox="1"/>
          <p:nvPr/>
        </p:nvSpPr>
        <p:spPr>
          <a:xfrm rot="21446650">
            <a:off x="2745163" y="2268429"/>
            <a:ext cx="6145393" cy="1569660"/>
          </a:xfrm>
          <a:prstGeom prst="rect">
            <a:avLst/>
          </a:prstGeom>
          <a:noFill/>
        </p:spPr>
        <p:txBody>
          <a:bodyPr wrap="square" rtlCol="0">
            <a:spAutoFit/>
          </a:bodyPr>
          <a:lstStyle/>
          <a:p>
            <a:pPr algn="ctr"/>
            <a:r>
              <a:rPr lang="en-US" sz="4800" b="1" dirty="0">
                <a:cs typeface="Arial" panose="020B0604020202020204" pitchFamily="34" charset="0"/>
              </a:rPr>
              <a:t>How can we reach out to others?</a:t>
            </a:r>
            <a:endParaRPr lang="en-US" sz="4800" b="1" dirty="0">
              <a:solidFill>
                <a:srgbClr val="FF0048"/>
              </a:solidFill>
              <a:cs typeface="Arial" panose="020B0604020202020204" pitchFamily="34" charset="0"/>
            </a:endParaRPr>
          </a:p>
        </p:txBody>
      </p:sp>
      <p:sp>
        <p:nvSpPr>
          <p:cNvPr id="16" name="TextBox 15">
            <a:extLst>
              <a:ext uri="{FF2B5EF4-FFF2-40B4-BE49-F238E27FC236}">
                <a16:creationId xmlns:a16="http://schemas.microsoft.com/office/drawing/2014/main" id="{936A69D8-34DD-854C-8DB7-E7E446FF8CA8}"/>
              </a:ext>
            </a:extLst>
          </p:cNvPr>
          <p:cNvSpPr txBox="1"/>
          <p:nvPr/>
        </p:nvSpPr>
        <p:spPr>
          <a:xfrm rot="477960">
            <a:off x="9145362" y="910591"/>
            <a:ext cx="691827" cy="1015663"/>
          </a:xfrm>
          <a:prstGeom prst="rect">
            <a:avLst/>
          </a:prstGeom>
          <a:noFill/>
        </p:spPr>
        <p:txBody>
          <a:bodyPr wrap="square" rtlCol="0">
            <a:spAutoFit/>
          </a:bodyPr>
          <a:lstStyle/>
          <a:p>
            <a:pPr algn="ctr"/>
            <a:r>
              <a:rPr lang="en-US" sz="6000" b="1" dirty="0">
                <a:cs typeface="Arial" panose="020B0604020202020204" pitchFamily="34" charset="0"/>
              </a:rPr>
              <a:t>?</a:t>
            </a:r>
            <a:endParaRPr lang="en-US" sz="6000" b="1" dirty="0">
              <a:solidFill>
                <a:srgbClr val="FF0048"/>
              </a:solidFill>
              <a:cs typeface="Arial" panose="020B0604020202020204" pitchFamily="34" charset="0"/>
            </a:endParaRPr>
          </a:p>
        </p:txBody>
      </p:sp>
      <p:pic>
        <p:nvPicPr>
          <p:cNvPr id="25" name="Picture 24">
            <a:extLst>
              <a:ext uri="{FF2B5EF4-FFF2-40B4-BE49-F238E27FC236}">
                <a16:creationId xmlns:a16="http://schemas.microsoft.com/office/drawing/2014/main" id="{1EDD2F1C-36A3-484C-8C30-702AD45AC72B}"/>
              </a:ext>
            </a:extLst>
          </p:cNvPr>
          <p:cNvPicPr>
            <a:picLocks noChangeAspect="1"/>
          </p:cNvPicPr>
          <p:nvPr/>
        </p:nvPicPr>
        <p:blipFill>
          <a:blip r:embed="rId3">
            <a:alphaModFix amt="10000"/>
          </a:blip>
          <a:stretch>
            <a:fillRect/>
          </a:stretch>
        </p:blipFill>
        <p:spPr>
          <a:xfrm rot="2700000">
            <a:off x="-624387" y="-645012"/>
            <a:ext cx="2677056" cy="2525524"/>
          </a:xfrm>
          <a:prstGeom prst="rect">
            <a:avLst/>
          </a:prstGeom>
        </p:spPr>
      </p:pic>
      <p:pic>
        <p:nvPicPr>
          <p:cNvPr id="15" name="Picture 14">
            <a:extLst>
              <a:ext uri="{FF2B5EF4-FFF2-40B4-BE49-F238E27FC236}">
                <a16:creationId xmlns:a16="http://schemas.microsoft.com/office/drawing/2014/main" id="{8AFE0BA5-05C5-4756-A971-12A66DF5C674}"/>
              </a:ext>
            </a:extLst>
          </p:cNvPr>
          <p:cNvPicPr>
            <a:picLocks noChangeAspect="1"/>
          </p:cNvPicPr>
          <p:nvPr/>
        </p:nvPicPr>
        <p:blipFill>
          <a:blip r:embed="rId4"/>
          <a:stretch>
            <a:fillRect/>
          </a:stretch>
        </p:blipFill>
        <p:spPr>
          <a:xfrm>
            <a:off x="0" y="5920865"/>
            <a:ext cx="2757364" cy="929162"/>
          </a:xfrm>
          <a:prstGeom prst="rect">
            <a:avLst/>
          </a:prstGeom>
        </p:spPr>
      </p:pic>
    </p:spTree>
    <p:extLst>
      <p:ext uri="{BB962C8B-B14F-4D97-AF65-F5344CB8AC3E}">
        <p14:creationId xmlns:p14="http://schemas.microsoft.com/office/powerpoint/2010/main" val="254374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0"/>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7"/>
                                        </p:tgtEl>
                                        <p:attrNameLst>
                                          <p:attrName>r</p:attrName>
                                        </p:attrNameLst>
                                      </p:cBhvr>
                                    </p:animRot>
                                  </p:childTnLst>
                                </p:cTn>
                              </p:par>
                              <p:par>
                                <p:cTn id="10" presetID="26"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80">
                                          <p:stCondLst>
                                            <p:cond delay="0"/>
                                          </p:stCondLst>
                                        </p:cTn>
                                        <p:tgtEl>
                                          <p:spTgt spid="8"/>
                                        </p:tgtEl>
                                      </p:cBhvr>
                                    </p:animEffect>
                                    <p:anim calcmode="lin" valueType="num">
                                      <p:cBhvr>
                                        <p:cTn id="1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8" dur="26">
                                          <p:stCondLst>
                                            <p:cond delay="650"/>
                                          </p:stCondLst>
                                        </p:cTn>
                                        <p:tgtEl>
                                          <p:spTgt spid="8"/>
                                        </p:tgtEl>
                                      </p:cBhvr>
                                      <p:to x="100000" y="60000"/>
                                    </p:animScale>
                                    <p:animScale>
                                      <p:cBhvr>
                                        <p:cTn id="19" dur="166" decel="50000">
                                          <p:stCondLst>
                                            <p:cond delay="676"/>
                                          </p:stCondLst>
                                        </p:cTn>
                                        <p:tgtEl>
                                          <p:spTgt spid="8"/>
                                        </p:tgtEl>
                                      </p:cBhvr>
                                      <p:to x="100000" y="100000"/>
                                    </p:animScale>
                                    <p:animScale>
                                      <p:cBhvr>
                                        <p:cTn id="20" dur="26">
                                          <p:stCondLst>
                                            <p:cond delay="1312"/>
                                          </p:stCondLst>
                                        </p:cTn>
                                        <p:tgtEl>
                                          <p:spTgt spid="8"/>
                                        </p:tgtEl>
                                      </p:cBhvr>
                                      <p:to x="100000" y="80000"/>
                                    </p:animScale>
                                    <p:animScale>
                                      <p:cBhvr>
                                        <p:cTn id="21" dur="166" decel="50000">
                                          <p:stCondLst>
                                            <p:cond delay="1338"/>
                                          </p:stCondLst>
                                        </p:cTn>
                                        <p:tgtEl>
                                          <p:spTgt spid="8"/>
                                        </p:tgtEl>
                                      </p:cBhvr>
                                      <p:to x="100000" y="100000"/>
                                    </p:animScale>
                                    <p:animScale>
                                      <p:cBhvr>
                                        <p:cTn id="22" dur="26">
                                          <p:stCondLst>
                                            <p:cond delay="1642"/>
                                          </p:stCondLst>
                                        </p:cTn>
                                        <p:tgtEl>
                                          <p:spTgt spid="8"/>
                                        </p:tgtEl>
                                      </p:cBhvr>
                                      <p:to x="100000" y="90000"/>
                                    </p:animScale>
                                    <p:animScale>
                                      <p:cBhvr>
                                        <p:cTn id="23" dur="166" decel="50000">
                                          <p:stCondLst>
                                            <p:cond delay="1668"/>
                                          </p:stCondLst>
                                        </p:cTn>
                                        <p:tgtEl>
                                          <p:spTgt spid="8"/>
                                        </p:tgtEl>
                                      </p:cBhvr>
                                      <p:to x="100000" y="100000"/>
                                    </p:animScale>
                                    <p:animScale>
                                      <p:cBhvr>
                                        <p:cTn id="24" dur="26">
                                          <p:stCondLst>
                                            <p:cond delay="1808"/>
                                          </p:stCondLst>
                                        </p:cTn>
                                        <p:tgtEl>
                                          <p:spTgt spid="8"/>
                                        </p:tgtEl>
                                      </p:cBhvr>
                                      <p:to x="100000" y="95000"/>
                                    </p:animScale>
                                    <p:animScale>
                                      <p:cBhvr>
                                        <p:cTn id="25"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E8E2494C-2249-7348-BFE4-7523E6F38021}"/>
              </a:ext>
            </a:extLst>
          </p:cNvPr>
          <p:cNvSpPr txBox="1"/>
          <p:nvPr/>
        </p:nvSpPr>
        <p:spPr>
          <a:xfrm>
            <a:off x="1129982" y="3807367"/>
            <a:ext cx="9667876" cy="1569660"/>
          </a:xfrm>
          <a:prstGeom prst="rect">
            <a:avLst/>
          </a:prstGeom>
          <a:noFill/>
        </p:spPr>
        <p:txBody>
          <a:bodyPr wrap="square" rtlCol="0">
            <a:spAutoFit/>
          </a:bodyPr>
          <a:lstStyle/>
          <a:p>
            <a:pPr algn="ctr"/>
            <a:r>
              <a:rPr lang="en-US" sz="3200" dirty="0"/>
              <a:t>How many people?</a:t>
            </a:r>
          </a:p>
          <a:p>
            <a:pPr algn="ctr"/>
            <a:endParaRPr lang="en-US" sz="3200" dirty="0"/>
          </a:p>
          <a:p>
            <a:pPr algn="ctr"/>
            <a:r>
              <a:rPr lang="en-US" sz="3200" dirty="0"/>
              <a:t>What are they doing?</a:t>
            </a:r>
          </a:p>
        </p:txBody>
      </p:sp>
      <p:grpSp>
        <p:nvGrpSpPr>
          <p:cNvPr id="12" name="Group 11">
            <a:extLst>
              <a:ext uri="{FF2B5EF4-FFF2-40B4-BE49-F238E27FC236}">
                <a16:creationId xmlns:a16="http://schemas.microsoft.com/office/drawing/2014/main" id="{5FFF445B-9291-A840-9D39-68CA0D27C950}"/>
              </a:ext>
            </a:extLst>
          </p:cNvPr>
          <p:cNvGrpSpPr/>
          <p:nvPr/>
        </p:nvGrpSpPr>
        <p:grpSpPr>
          <a:xfrm>
            <a:off x="-1847566" y="5564825"/>
            <a:ext cx="14389801" cy="2407039"/>
            <a:chOff x="-1847566" y="5564825"/>
            <a:chExt cx="14389801" cy="2407039"/>
          </a:xfrm>
        </p:grpSpPr>
        <p:sp>
          <p:nvSpPr>
            <p:cNvPr id="13" name="Right Arrow 12">
              <a:extLst>
                <a:ext uri="{FF2B5EF4-FFF2-40B4-BE49-F238E27FC236}">
                  <a16:creationId xmlns:a16="http://schemas.microsoft.com/office/drawing/2014/main" id="{260F7D8E-8E91-0D42-83BE-8DB38D38487C}"/>
                </a:ext>
              </a:extLst>
            </p:cNvPr>
            <p:cNvSpPr/>
            <p:nvPr/>
          </p:nvSpPr>
          <p:spPr>
            <a:xfrm rot="152137">
              <a:off x="-1847566" y="5564825"/>
              <a:ext cx="14389801" cy="2407039"/>
            </a:xfrm>
            <a:prstGeom prst="rightArrow">
              <a:avLst>
                <a:gd name="adj1" fmla="val 73698"/>
                <a:gd name="adj2" fmla="val 50000"/>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5F5C9C7-2A4D-6340-A63A-73B6C3C81068}"/>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5</a:t>
              </a:fld>
              <a:endParaRPr lang="en-US" sz="1600" dirty="0"/>
            </a:p>
          </p:txBody>
        </p:sp>
        <p:sp>
          <p:nvSpPr>
            <p:cNvPr id="16" name="TextBox 15">
              <a:extLst>
                <a:ext uri="{FF2B5EF4-FFF2-40B4-BE49-F238E27FC236}">
                  <a16:creationId xmlns:a16="http://schemas.microsoft.com/office/drawing/2014/main" id="{3C5E563B-3999-AA48-BBF3-FC42B9048512}"/>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18" name="Right Arrow 17">
            <a:extLst>
              <a:ext uri="{FF2B5EF4-FFF2-40B4-BE49-F238E27FC236}">
                <a16:creationId xmlns:a16="http://schemas.microsoft.com/office/drawing/2014/main" id="{6F8BA6F9-A99E-314C-B35A-D3E1B8A099B2}"/>
              </a:ext>
            </a:extLst>
          </p:cNvPr>
          <p:cNvSpPr/>
          <p:nvPr/>
        </p:nvSpPr>
        <p:spPr>
          <a:xfrm rot="21447924">
            <a:off x="2771674" y="942679"/>
            <a:ext cx="7207273" cy="2913409"/>
          </a:xfrm>
          <a:prstGeom prst="rightArrow">
            <a:avLst>
              <a:gd name="adj1" fmla="val 61731"/>
              <a:gd name="adj2" fmla="val 51955"/>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38C1E59-5DED-034A-A90E-1E11113A7E63}"/>
              </a:ext>
            </a:extLst>
          </p:cNvPr>
          <p:cNvSpPr txBox="1"/>
          <p:nvPr/>
        </p:nvSpPr>
        <p:spPr>
          <a:xfrm rot="21446650">
            <a:off x="2710447" y="1672756"/>
            <a:ext cx="6773408" cy="1446550"/>
          </a:xfrm>
          <a:prstGeom prst="rect">
            <a:avLst/>
          </a:prstGeom>
          <a:noFill/>
        </p:spPr>
        <p:txBody>
          <a:bodyPr wrap="square" rtlCol="0">
            <a:spAutoFit/>
          </a:bodyPr>
          <a:lstStyle/>
          <a:p>
            <a:pPr algn="ctr"/>
            <a:r>
              <a:rPr lang="en-US" sz="4400" b="1" dirty="0">
                <a:cs typeface="Arial" panose="020B0604020202020204" pitchFamily="34" charset="0"/>
              </a:rPr>
              <a:t>Who might be involved in a bullying incident?</a:t>
            </a:r>
          </a:p>
        </p:txBody>
      </p:sp>
    </p:spTree>
    <p:extLst>
      <p:ext uri="{BB962C8B-B14F-4D97-AF65-F5344CB8AC3E}">
        <p14:creationId xmlns:p14="http://schemas.microsoft.com/office/powerpoint/2010/main" val="152621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Oval 23">
            <a:extLst>
              <a:ext uri="{FF2B5EF4-FFF2-40B4-BE49-F238E27FC236}">
                <a16:creationId xmlns:a16="http://schemas.microsoft.com/office/drawing/2014/main" id="{35CB52D9-6E78-40A3-8474-AD62D17821AB}"/>
              </a:ext>
            </a:extLst>
          </p:cNvPr>
          <p:cNvSpPr/>
          <p:nvPr/>
        </p:nvSpPr>
        <p:spPr>
          <a:xfrm>
            <a:off x="3213544" y="-186812"/>
            <a:ext cx="7581900" cy="7581900"/>
          </a:xfrm>
          <a:prstGeom prst="ellipse">
            <a:avLst/>
          </a:prstGeom>
          <a:solidFill>
            <a:srgbClr val="1C186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2811BDFE-D5DF-0F48-8189-3B5028AAC424}"/>
              </a:ext>
            </a:extLst>
          </p:cNvPr>
          <p:cNvGrpSpPr/>
          <p:nvPr/>
        </p:nvGrpSpPr>
        <p:grpSpPr>
          <a:xfrm>
            <a:off x="-1847566" y="5564825"/>
            <a:ext cx="14389801" cy="2407039"/>
            <a:chOff x="-1847566" y="5564825"/>
            <a:chExt cx="14389801" cy="2407039"/>
          </a:xfrm>
        </p:grpSpPr>
        <p:sp>
          <p:nvSpPr>
            <p:cNvPr id="15" name="Right Arrow 14">
              <a:extLst>
                <a:ext uri="{FF2B5EF4-FFF2-40B4-BE49-F238E27FC236}">
                  <a16:creationId xmlns:a16="http://schemas.microsoft.com/office/drawing/2014/main" id="{3D2C5F55-C183-4542-BA15-2B1ABA3DDC65}"/>
                </a:ext>
              </a:extLst>
            </p:cNvPr>
            <p:cNvSpPr/>
            <p:nvPr/>
          </p:nvSpPr>
          <p:spPr>
            <a:xfrm rot="152137">
              <a:off x="-1847566" y="5564825"/>
              <a:ext cx="14389801" cy="2407039"/>
            </a:xfrm>
            <a:prstGeom prst="rightArrow">
              <a:avLst>
                <a:gd name="adj1" fmla="val 73698"/>
                <a:gd name="adj2" fmla="val 50000"/>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6433F873-2853-4048-A1F0-74B567725246}"/>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6</a:t>
              </a:fld>
              <a:endParaRPr lang="en-US" sz="1600" dirty="0"/>
            </a:p>
          </p:txBody>
        </p:sp>
        <p:sp>
          <p:nvSpPr>
            <p:cNvPr id="18" name="TextBox 17">
              <a:extLst>
                <a:ext uri="{FF2B5EF4-FFF2-40B4-BE49-F238E27FC236}">
                  <a16:creationId xmlns:a16="http://schemas.microsoft.com/office/drawing/2014/main" id="{AFC9F74B-9ADB-4B49-B96F-CBC3DA076CF9}"/>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pic>
        <p:nvPicPr>
          <p:cNvPr id="12" name="Picture 11">
            <a:extLst>
              <a:ext uri="{FF2B5EF4-FFF2-40B4-BE49-F238E27FC236}">
                <a16:creationId xmlns:a16="http://schemas.microsoft.com/office/drawing/2014/main" id="{9C393637-63C0-4FBA-8512-6698A045FF47}"/>
              </a:ext>
            </a:extLst>
          </p:cNvPr>
          <p:cNvPicPr>
            <a:picLocks noChangeAspect="1"/>
          </p:cNvPicPr>
          <p:nvPr/>
        </p:nvPicPr>
        <p:blipFill>
          <a:blip r:embed="rId3">
            <a:alphaModFix amt="10000"/>
          </a:blip>
          <a:stretch>
            <a:fillRect/>
          </a:stretch>
        </p:blipFill>
        <p:spPr>
          <a:xfrm rot="18900000" flipH="1">
            <a:off x="10089227" y="-563731"/>
            <a:ext cx="2677056" cy="2525524"/>
          </a:xfrm>
          <a:prstGeom prst="rect">
            <a:avLst/>
          </a:prstGeom>
        </p:spPr>
      </p:pic>
      <p:sp>
        <p:nvSpPr>
          <p:cNvPr id="13" name="Right Arrow 17">
            <a:extLst>
              <a:ext uri="{FF2B5EF4-FFF2-40B4-BE49-F238E27FC236}">
                <a16:creationId xmlns:a16="http://schemas.microsoft.com/office/drawing/2014/main" id="{44093226-2CB6-4810-849E-E2F3702DF6AA}"/>
              </a:ext>
            </a:extLst>
          </p:cNvPr>
          <p:cNvSpPr/>
          <p:nvPr/>
        </p:nvSpPr>
        <p:spPr>
          <a:xfrm rot="21447924">
            <a:off x="244940" y="-40089"/>
            <a:ext cx="5580457" cy="1878194"/>
          </a:xfrm>
          <a:prstGeom prst="rightArrow">
            <a:avLst>
              <a:gd name="adj1" fmla="val 61731"/>
              <a:gd name="adj2" fmla="val 51955"/>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Roles involved in bullying</a:t>
            </a:r>
          </a:p>
        </p:txBody>
      </p:sp>
      <p:grpSp>
        <p:nvGrpSpPr>
          <p:cNvPr id="4" name="Group 3">
            <a:extLst>
              <a:ext uri="{FF2B5EF4-FFF2-40B4-BE49-F238E27FC236}">
                <a16:creationId xmlns:a16="http://schemas.microsoft.com/office/drawing/2014/main" id="{CDE36E4D-856F-45C2-816A-E96F7A5D3288}"/>
              </a:ext>
            </a:extLst>
          </p:cNvPr>
          <p:cNvGrpSpPr/>
          <p:nvPr/>
        </p:nvGrpSpPr>
        <p:grpSpPr>
          <a:xfrm>
            <a:off x="3894501" y="1893365"/>
            <a:ext cx="1764000" cy="1764000"/>
            <a:chOff x="5932424" y="2981402"/>
            <a:chExt cx="1764000" cy="1764000"/>
          </a:xfrm>
        </p:grpSpPr>
        <p:sp>
          <p:nvSpPr>
            <p:cNvPr id="26" name="Oval 25">
              <a:extLst>
                <a:ext uri="{FF2B5EF4-FFF2-40B4-BE49-F238E27FC236}">
                  <a16:creationId xmlns:a16="http://schemas.microsoft.com/office/drawing/2014/main" id="{C9A0ACF8-4E3E-4770-BE29-191E5B9B7C0B}"/>
                </a:ext>
              </a:extLst>
            </p:cNvPr>
            <p:cNvSpPr>
              <a:spLocks noChangeAspect="1"/>
            </p:cNvSpPr>
            <p:nvPr/>
          </p:nvSpPr>
          <p:spPr>
            <a:xfrm>
              <a:off x="5932424" y="2981402"/>
              <a:ext cx="1764000" cy="1764000"/>
            </a:xfrm>
            <a:prstGeom prst="ellipse">
              <a:avLst/>
            </a:prstGeom>
            <a:solidFill>
              <a:srgbClr val="5A903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16" name="Picture 15">
              <a:extLst>
                <a:ext uri="{FF2B5EF4-FFF2-40B4-BE49-F238E27FC236}">
                  <a16:creationId xmlns:a16="http://schemas.microsoft.com/office/drawing/2014/main" id="{D46950B0-2936-42E3-97E9-A00B821CC54F}"/>
                </a:ext>
              </a:extLst>
            </p:cNvPr>
            <p:cNvPicPr>
              <a:picLocks noChangeAspect="1"/>
            </p:cNvPicPr>
            <p:nvPr/>
          </p:nvPicPr>
          <p:blipFill rotWithShape="1">
            <a:blip r:embed="rId4"/>
            <a:srcRect l="11023" t="8873" r="12977" b="11960"/>
            <a:stretch/>
          </p:blipFill>
          <p:spPr>
            <a:xfrm>
              <a:off x="6130424" y="3178579"/>
              <a:ext cx="1368000" cy="1368000"/>
            </a:xfrm>
            <a:prstGeom prst="ellipse">
              <a:avLst/>
            </a:prstGeom>
          </p:spPr>
        </p:pic>
      </p:grpSp>
      <p:grpSp>
        <p:nvGrpSpPr>
          <p:cNvPr id="27" name="Group 26">
            <a:extLst>
              <a:ext uri="{FF2B5EF4-FFF2-40B4-BE49-F238E27FC236}">
                <a16:creationId xmlns:a16="http://schemas.microsoft.com/office/drawing/2014/main" id="{AFEC094A-BD63-478E-81E5-DC3EF5D17AA3}"/>
              </a:ext>
            </a:extLst>
          </p:cNvPr>
          <p:cNvGrpSpPr/>
          <p:nvPr/>
        </p:nvGrpSpPr>
        <p:grpSpPr>
          <a:xfrm>
            <a:off x="6219782" y="1062715"/>
            <a:ext cx="1764000" cy="1764000"/>
            <a:chOff x="6372000" y="1260000"/>
            <a:chExt cx="1764000" cy="1764000"/>
          </a:xfrm>
        </p:grpSpPr>
        <p:sp>
          <p:nvSpPr>
            <p:cNvPr id="28" name="Oval 27">
              <a:extLst>
                <a:ext uri="{FF2B5EF4-FFF2-40B4-BE49-F238E27FC236}">
                  <a16:creationId xmlns:a16="http://schemas.microsoft.com/office/drawing/2014/main" id="{DB864C59-79C6-486B-A003-4F2DF3097338}"/>
                </a:ext>
              </a:extLst>
            </p:cNvPr>
            <p:cNvSpPr>
              <a:spLocks noChangeAspect="1"/>
            </p:cNvSpPr>
            <p:nvPr/>
          </p:nvSpPr>
          <p:spPr>
            <a:xfrm>
              <a:off x="6372000" y="1260000"/>
              <a:ext cx="1764000" cy="1764000"/>
            </a:xfrm>
            <a:prstGeom prst="ellipse">
              <a:avLst/>
            </a:prstGeom>
            <a:solidFill>
              <a:srgbClr val="7030A0">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29" name="Picture 28">
              <a:extLst>
                <a:ext uri="{FF2B5EF4-FFF2-40B4-BE49-F238E27FC236}">
                  <a16:creationId xmlns:a16="http://schemas.microsoft.com/office/drawing/2014/main" id="{D69ED4D2-B0A5-4A23-B5AC-67FD0A91B06B}"/>
                </a:ext>
              </a:extLst>
            </p:cNvPr>
            <p:cNvPicPr>
              <a:picLocks noChangeAspect="1"/>
            </p:cNvPicPr>
            <p:nvPr/>
          </p:nvPicPr>
          <p:blipFill rotWithShape="1">
            <a:blip r:embed="rId5"/>
            <a:srcRect l="10017" t="8654" r="12432" b="18269"/>
            <a:stretch/>
          </p:blipFill>
          <p:spPr>
            <a:xfrm>
              <a:off x="6564700" y="1463300"/>
              <a:ext cx="1368000" cy="1368000"/>
            </a:xfrm>
            <a:prstGeom prst="ellipse">
              <a:avLst/>
            </a:prstGeom>
          </p:spPr>
        </p:pic>
      </p:grpSp>
      <p:sp>
        <p:nvSpPr>
          <p:cNvPr id="30" name="TextBox 29">
            <a:extLst>
              <a:ext uri="{FF2B5EF4-FFF2-40B4-BE49-F238E27FC236}">
                <a16:creationId xmlns:a16="http://schemas.microsoft.com/office/drawing/2014/main" id="{25D8D43C-F0C9-46FF-8618-5B4D64F65C98}"/>
              </a:ext>
            </a:extLst>
          </p:cNvPr>
          <p:cNvSpPr txBox="1"/>
          <p:nvPr/>
        </p:nvSpPr>
        <p:spPr>
          <a:xfrm>
            <a:off x="3577988" y="3650818"/>
            <a:ext cx="2435027" cy="523220"/>
          </a:xfrm>
          <a:prstGeom prst="rect">
            <a:avLst/>
          </a:prstGeom>
          <a:noFill/>
        </p:spPr>
        <p:txBody>
          <a:bodyPr wrap="square" rtlCol="0">
            <a:spAutoFit/>
          </a:bodyPr>
          <a:lstStyle/>
          <a:p>
            <a:pPr algn="ctr"/>
            <a:r>
              <a:rPr lang="en-US" sz="2800" b="1" dirty="0">
                <a:cs typeface="Arial" panose="020B0604020202020204" pitchFamily="34" charset="0"/>
              </a:rPr>
              <a:t>‘Target’</a:t>
            </a:r>
            <a:endParaRPr lang="en-US" sz="2800" b="1" dirty="0">
              <a:solidFill>
                <a:srgbClr val="FF0048"/>
              </a:solidFill>
              <a:cs typeface="Arial" panose="020B0604020202020204" pitchFamily="34" charset="0"/>
            </a:endParaRPr>
          </a:p>
        </p:txBody>
      </p:sp>
      <p:sp>
        <p:nvSpPr>
          <p:cNvPr id="31" name="TextBox 30">
            <a:extLst>
              <a:ext uri="{FF2B5EF4-FFF2-40B4-BE49-F238E27FC236}">
                <a16:creationId xmlns:a16="http://schemas.microsoft.com/office/drawing/2014/main" id="{E8732616-F6CB-4DF2-B890-91055958E76A}"/>
              </a:ext>
            </a:extLst>
          </p:cNvPr>
          <p:cNvSpPr txBox="1"/>
          <p:nvPr/>
        </p:nvSpPr>
        <p:spPr>
          <a:xfrm>
            <a:off x="5917859" y="2823098"/>
            <a:ext cx="2435027" cy="523220"/>
          </a:xfrm>
          <a:prstGeom prst="rect">
            <a:avLst/>
          </a:prstGeom>
          <a:noFill/>
        </p:spPr>
        <p:txBody>
          <a:bodyPr wrap="square" rtlCol="0">
            <a:spAutoFit/>
          </a:bodyPr>
          <a:lstStyle/>
          <a:p>
            <a:pPr algn="ctr"/>
            <a:r>
              <a:rPr lang="en-US" sz="2800" b="1" dirty="0">
                <a:cs typeface="Arial" panose="020B0604020202020204" pitchFamily="34" charset="0"/>
              </a:rPr>
              <a:t>‘Ringleader’</a:t>
            </a:r>
            <a:endParaRPr lang="en-US" sz="2800" b="1" dirty="0">
              <a:solidFill>
                <a:srgbClr val="FF0048"/>
              </a:solidFill>
              <a:cs typeface="Arial" panose="020B0604020202020204" pitchFamily="34" charset="0"/>
            </a:endParaRPr>
          </a:p>
        </p:txBody>
      </p:sp>
      <p:grpSp>
        <p:nvGrpSpPr>
          <p:cNvPr id="19" name="Group 18">
            <a:extLst>
              <a:ext uri="{FF2B5EF4-FFF2-40B4-BE49-F238E27FC236}">
                <a16:creationId xmlns:a16="http://schemas.microsoft.com/office/drawing/2014/main" id="{E7792ACA-E486-473F-81B6-635D32F7BEC2}"/>
              </a:ext>
            </a:extLst>
          </p:cNvPr>
          <p:cNvGrpSpPr/>
          <p:nvPr/>
        </p:nvGrpSpPr>
        <p:grpSpPr>
          <a:xfrm>
            <a:off x="7642167" y="3698564"/>
            <a:ext cx="1764000" cy="1764000"/>
            <a:chOff x="8583501" y="1520676"/>
            <a:chExt cx="1764000" cy="1764000"/>
          </a:xfrm>
        </p:grpSpPr>
        <p:sp>
          <p:nvSpPr>
            <p:cNvPr id="20" name="Oval 19">
              <a:extLst>
                <a:ext uri="{FF2B5EF4-FFF2-40B4-BE49-F238E27FC236}">
                  <a16:creationId xmlns:a16="http://schemas.microsoft.com/office/drawing/2014/main" id="{2C45ECA2-7BA5-493F-95F9-6A08828FB7C2}"/>
                </a:ext>
              </a:extLst>
            </p:cNvPr>
            <p:cNvSpPr>
              <a:spLocks noChangeAspect="1"/>
            </p:cNvSpPr>
            <p:nvPr/>
          </p:nvSpPr>
          <p:spPr>
            <a:xfrm>
              <a:off x="8583501" y="1520676"/>
              <a:ext cx="1764000" cy="1764000"/>
            </a:xfrm>
            <a:prstGeom prst="ellipse">
              <a:avLst/>
            </a:prstGeom>
            <a:solidFill>
              <a:srgbClr val="9B15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21" name="Picture 20">
              <a:extLst>
                <a:ext uri="{FF2B5EF4-FFF2-40B4-BE49-F238E27FC236}">
                  <a16:creationId xmlns:a16="http://schemas.microsoft.com/office/drawing/2014/main" id="{19D7858F-9857-41C9-84D8-42911351F8E0}"/>
                </a:ext>
              </a:extLst>
            </p:cNvPr>
            <p:cNvPicPr>
              <a:picLocks noChangeAspect="1"/>
            </p:cNvPicPr>
            <p:nvPr/>
          </p:nvPicPr>
          <p:blipFill rotWithShape="1">
            <a:blip r:embed="rId6"/>
            <a:srcRect l="9834" t="7085" r="9315" b="10307"/>
            <a:stretch/>
          </p:blipFill>
          <p:spPr>
            <a:xfrm>
              <a:off x="8784000" y="1728000"/>
              <a:ext cx="1368000" cy="1368000"/>
            </a:xfrm>
            <a:prstGeom prst="ellipse">
              <a:avLst/>
            </a:prstGeom>
          </p:spPr>
        </p:pic>
      </p:grpSp>
      <p:sp>
        <p:nvSpPr>
          <p:cNvPr id="22" name="TextBox 21">
            <a:extLst>
              <a:ext uri="{FF2B5EF4-FFF2-40B4-BE49-F238E27FC236}">
                <a16:creationId xmlns:a16="http://schemas.microsoft.com/office/drawing/2014/main" id="{5FEAD820-90B7-4C79-B893-22B856E8B3CB}"/>
              </a:ext>
            </a:extLst>
          </p:cNvPr>
          <p:cNvSpPr txBox="1"/>
          <p:nvPr/>
        </p:nvSpPr>
        <p:spPr>
          <a:xfrm>
            <a:off x="7376750" y="5448833"/>
            <a:ext cx="2435027" cy="523220"/>
          </a:xfrm>
          <a:prstGeom prst="rect">
            <a:avLst/>
          </a:prstGeom>
          <a:noFill/>
        </p:spPr>
        <p:txBody>
          <a:bodyPr wrap="square" rtlCol="0">
            <a:spAutoFit/>
          </a:bodyPr>
          <a:lstStyle/>
          <a:p>
            <a:pPr algn="ctr"/>
            <a:r>
              <a:rPr lang="en-US" sz="2800" b="1" dirty="0">
                <a:cs typeface="Arial" panose="020B0604020202020204" pitchFamily="34" charset="0"/>
              </a:rPr>
              <a:t>‘Reinforcer’</a:t>
            </a:r>
            <a:endParaRPr lang="en-US" sz="2800" b="1" dirty="0">
              <a:solidFill>
                <a:srgbClr val="FF0048"/>
              </a:solidFill>
              <a:cs typeface="Arial" panose="020B0604020202020204" pitchFamily="34" charset="0"/>
            </a:endParaRPr>
          </a:p>
        </p:txBody>
      </p:sp>
      <p:grpSp>
        <p:nvGrpSpPr>
          <p:cNvPr id="23" name="Group 22">
            <a:extLst>
              <a:ext uri="{FF2B5EF4-FFF2-40B4-BE49-F238E27FC236}">
                <a16:creationId xmlns:a16="http://schemas.microsoft.com/office/drawing/2014/main" id="{54FBFE69-ED74-445A-9BC5-35202FD89972}"/>
              </a:ext>
            </a:extLst>
          </p:cNvPr>
          <p:cNvGrpSpPr/>
          <p:nvPr/>
        </p:nvGrpSpPr>
        <p:grpSpPr>
          <a:xfrm>
            <a:off x="8265955" y="1452752"/>
            <a:ext cx="1764000" cy="1764000"/>
            <a:chOff x="7380000" y="3744000"/>
            <a:chExt cx="1764000" cy="1764000"/>
          </a:xfrm>
        </p:grpSpPr>
        <p:sp>
          <p:nvSpPr>
            <p:cNvPr id="25" name="Oval 24">
              <a:extLst>
                <a:ext uri="{FF2B5EF4-FFF2-40B4-BE49-F238E27FC236}">
                  <a16:creationId xmlns:a16="http://schemas.microsoft.com/office/drawing/2014/main" id="{66B442EE-5FF7-4CD4-983E-BA3947967727}"/>
                </a:ext>
              </a:extLst>
            </p:cNvPr>
            <p:cNvSpPr>
              <a:spLocks noChangeAspect="1"/>
            </p:cNvSpPr>
            <p:nvPr/>
          </p:nvSpPr>
          <p:spPr>
            <a:xfrm>
              <a:off x="7380000" y="3744000"/>
              <a:ext cx="1764000" cy="1764000"/>
            </a:xfrm>
            <a:prstGeom prst="ellipse">
              <a:avLst/>
            </a:prstGeom>
            <a:solidFill>
              <a:srgbClr val="AB67D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32" name="Picture 31">
              <a:extLst>
                <a:ext uri="{FF2B5EF4-FFF2-40B4-BE49-F238E27FC236}">
                  <a16:creationId xmlns:a16="http://schemas.microsoft.com/office/drawing/2014/main" id="{9F2932B2-C9A4-42A6-B532-4BFA5D7361B3}"/>
                </a:ext>
              </a:extLst>
            </p:cNvPr>
            <p:cNvPicPr>
              <a:picLocks noChangeAspect="1"/>
            </p:cNvPicPr>
            <p:nvPr/>
          </p:nvPicPr>
          <p:blipFill rotWithShape="1">
            <a:blip r:embed="rId7"/>
            <a:srcRect l="11943" t="8653" r="13546" b="18270"/>
            <a:stretch/>
          </p:blipFill>
          <p:spPr>
            <a:xfrm>
              <a:off x="7572700" y="3947300"/>
              <a:ext cx="1368000" cy="1368000"/>
            </a:xfrm>
            <a:prstGeom prst="ellipse">
              <a:avLst/>
            </a:prstGeom>
          </p:spPr>
        </p:pic>
      </p:grpSp>
      <p:sp>
        <p:nvSpPr>
          <p:cNvPr id="33" name="TextBox 32">
            <a:extLst>
              <a:ext uri="{FF2B5EF4-FFF2-40B4-BE49-F238E27FC236}">
                <a16:creationId xmlns:a16="http://schemas.microsoft.com/office/drawing/2014/main" id="{64B47B47-C0CA-4F25-AC1D-5559BFD345F4}"/>
              </a:ext>
            </a:extLst>
          </p:cNvPr>
          <p:cNvSpPr txBox="1"/>
          <p:nvPr/>
        </p:nvSpPr>
        <p:spPr>
          <a:xfrm>
            <a:off x="8257729" y="3143798"/>
            <a:ext cx="2435027" cy="523220"/>
          </a:xfrm>
          <a:prstGeom prst="rect">
            <a:avLst/>
          </a:prstGeom>
          <a:noFill/>
        </p:spPr>
        <p:txBody>
          <a:bodyPr wrap="square" rtlCol="0">
            <a:spAutoFit/>
          </a:bodyPr>
          <a:lstStyle/>
          <a:p>
            <a:pPr algn="ctr"/>
            <a:r>
              <a:rPr lang="en-US" sz="2800" b="1" dirty="0">
                <a:cs typeface="Arial" panose="020B0604020202020204" pitchFamily="34" charset="0"/>
              </a:rPr>
              <a:t>‘Assistant’</a:t>
            </a:r>
            <a:endParaRPr lang="en-US" sz="2800" b="1" dirty="0">
              <a:solidFill>
                <a:srgbClr val="FF0048"/>
              </a:solidFill>
              <a:cs typeface="Arial" panose="020B0604020202020204" pitchFamily="34" charset="0"/>
            </a:endParaRPr>
          </a:p>
        </p:txBody>
      </p:sp>
      <p:grpSp>
        <p:nvGrpSpPr>
          <p:cNvPr id="34" name="Group 33">
            <a:extLst>
              <a:ext uri="{FF2B5EF4-FFF2-40B4-BE49-F238E27FC236}">
                <a16:creationId xmlns:a16="http://schemas.microsoft.com/office/drawing/2014/main" id="{BFB1D4F5-0092-48D4-9E1B-60B66657E774}"/>
              </a:ext>
            </a:extLst>
          </p:cNvPr>
          <p:cNvGrpSpPr/>
          <p:nvPr/>
        </p:nvGrpSpPr>
        <p:grpSpPr>
          <a:xfrm>
            <a:off x="5347334" y="3736988"/>
            <a:ext cx="1764000" cy="1764000"/>
            <a:chOff x="5256000" y="3744000"/>
            <a:chExt cx="1764000" cy="1764000"/>
          </a:xfrm>
        </p:grpSpPr>
        <p:sp>
          <p:nvSpPr>
            <p:cNvPr id="35" name="Oval 34">
              <a:extLst>
                <a:ext uri="{FF2B5EF4-FFF2-40B4-BE49-F238E27FC236}">
                  <a16:creationId xmlns:a16="http://schemas.microsoft.com/office/drawing/2014/main" id="{82CC2645-3DEA-42F2-8EE4-EA28E864C471}"/>
                </a:ext>
              </a:extLst>
            </p:cNvPr>
            <p:cNvSpPr>
              <a:spLocks noChangeAspect="1"/>
            </p:cNvSpPr>
            <p:nvPr/>
          </p:nvSpPr>
          <p:spPr>
            <a:xfrm>
              <a:off x="5256000" y="3744000"/>
              <a:ext cx="1764000" cy="1764000"/>
            </a:xfrm>
            <a:prstGeom prst="ellipse">
              <a:avLst/>
            </a:prstGeom>
            <a:solidFill>
              <a:srgbClr val="30663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36" name="Picture 35">
              <a:extLst>
                <a:ext uri="{FF2B5EF4-FFF2-40B4-BE49-F238E27FC236}">
                  <a16:creationId xmlns:a16="http://schemas.microsoft.com/office/drawing/2014/main" id="{02DE2E10-FFC8-4C12-872D-FC2DA845C23F}"/>
                </a:ext>
              </a:extLst>
            </p:cNvPr>
            <p:cNvPicPr>
              <a:picLocks noChangeAspect="1"/>
            </p:cNvPicPr>
            <p:nvPr/>
          </p:nvPicPr>
          <p:blipFill rotWithShape="1">
            <a:blip r:embed="rId8"/>
            <a:srcRect l="8954" t="5595" r="11879" b="18404"/>
            <a:stretch/>
          </p:blipFill>
          <p:spPr>
            <a:xfrm>
              <a:off x="5459300" y="3947423"/>
              <a:ext cx="1368000" cy="1368000"/>
            </a:xfrm>
            <a:prstGeom prst="ellipse">
              <a:avLst/>
            </a:prstGeom>
          </p:spPr>
        </p:pic>
      </p:grpSp>
      <p:sp>
        <p:nvSpPr>
          <p:cNvPr id="37" name="TextBox 36">
            <a:extLst>
              <a:ext uri="{FF2B5EF4-FFF2-40B4-BE49-F238E27FC236}">
                <a16:creationId xmlns:a16="http://schemas.microsoft.com/office/drawing/2014/main" id="{711F3F53-8F2D-44C7-AD6B-2D74B0F3E88D}"/>
              </a:ext>
            </a:extLst>
          </p:cNvPr>
          <p:cNvSpPr txBox="1"/>
          <p:nvPr/>
        </p:nvSpPr>
        <p:spPr>
          <a:xfrm>
            <a:off x="4941723" y="5401940"/>
            <a:ext cx="2435027" cy="523220"/>
          </a:xfrm>
          <a:prstGeom prst="rect">
            <a:avLst/>
          </a:prstGeom>
          <a:noFill/>
        </p:spPr>
        <p:txBody>
          <a:bodyPr wrap="square" rtlCol="0">
            <a:spAutoFit/>
          </a:bodyPr>
          <a:lstStyle/>
          <a:p>
            <a:pPr algn="ctr"/>
            <a:r>
              <a:rPr lang="en-US" sz="2800" b="1" dirty="0">
                <a:cs typeface="Arial" panose="020B0604020202020204" pitchFamily="34" charset="0"/>
              </a:rPr>
              <a:t>‘Defender’</a:t>
            </a:r>
            <a:endParaRPr lang="en-US" sz="2800" b="1" dirty="0">
              <a:solidFill>
                <a:srgbClr val="FF0048"/>
              </a:solidFill>
              <a:cs typeface="Arial" panose="020B0604020202020204" pitchFamily="34" charset="0"/>
            </a:endParaRPr>
          </a:p>
        </p:txBody>
      </p:sp>
      <p:grpSp>
        <p:nvGrpSpPr>
          <p:cNvPr id="38" name="Group 37">
            <a:extLst>
              <a:ext uri="{FF2B5EF4-FFF2-40B4-BE49-F238E27FC236}">
                <a16:creationId xmlns:a16="http://schemas.microsoft.com/office/drawing/2014/main" id="{DAFD3131-031E-4A6C-88DB-A6DD099C6D47}"/>
              </a:ext>
            </a:extLst>
          </p:cNvPr>
          <p:cNvGrpSpPr/>
          <p:nvPr/>
        </p:nvGrpSpPr>
        <p:grpSpPr>
          <a:xfrm>
            <a:off x="793421" y="2666264"/>
            <a:ext cx="1824903" cy="1824903"/>
            <a:chOff x="1350000" y="2664000"/>
            <a:chExt cx="1824903" cy="1824903"/>
          </a:xfrm>
        </p:grpSpPr>
        <p:sp>
          <p:nvSpPr>
            <p:cNvPr id="39" name="Oval 38">
              <a:extLst>
                <a:ext uri="{FF2B5EF4-FFF2-40B4-BE49-F238E27FC236}">
                  <a16:creationId xmlns:a16="http://schemas.microsoft.com/office/drawing/2014/main" id="{0672BE6E-D96A-400A-BD9A-3D879E752B2C}"/>
                </a:ext>
              </a:extLst>
            </p:cNvPr>
            <p:cNvSpPr/>
            <p:nvPr/>
          </p:nvSpPr>
          <p:spPr>
            <a:xfrm>
              <a:off x="1350000" y="2664000"/>
              <a:ext cx="1824903" cy="1824903"/>
            </a:xfrm>
            <a:prstGeom prst="ellipse">
              <a:avLst/>
            </a:prstGeom>
            <a:solidFill>
              <a:schemeClr val="accent6">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kern="0" dirty="0">
                <a:solidFill>
                  <a:srgbClr val="FFFFFF"/>
                </a:solidFill>
                <a:sym typeface="Arial"/>
              </a:endParaRPr>
            </a:p>
          </p:txBody>
        </p:sp>
        <p:pic>
          <p:nvPicPr>
            <p:cNvPr id="40" name="Picture 39">
              <a:extLst>
                <a:ext uri="{FF2B5EF4-FFF2-40B4-BE49-F238E27FC236}">
                  <a16:creationId xmlns:a16="http://schemas.microsoft.com/office/drawing/2014/main" id="{789B75A0-9EAC-4639-8757-926BAC8C6B2E}"/>
                </a:ext>
              </a:extLst>
            </p:cNvPr>
            <p:cNvPicPr>
              <a:picLocks noChangeAspect="1"/>
            </p:cNvPicPr>
            <p:nvPr/>
          </p:nvPicPr>
          <p:blipFill rotWithShape="1">
            <a:blip r:embed="rId9"/>
            <a:srcRect l="12723" t="5208" r="12767" b="15625"/>
            <a:stretch/>
          </p:blipFill>
          <p:spPr>
            <a:xfrm>
              <a:off x="1571300" y="2903300"/>
              <a:ext cx="1368000" cy="1368000"/>
            </a:xfrm>
            <a:prstGeom prst="ellipse">
              <a:avLst/>
            </a:prstGeom>
          </p:spPr>
        </p:pic>
      </p:grpSp>
      <p:sp>
        <p:nvSpPr>
          <p:cNvPr id="41" name="TextBox 40">
            <a:extLst>
              <a:ext uri="{FF2B5EF4-FFF2-40B4-BE49-F238E27FC236}">
                <a16:creationId xmlns:a16="http://schemas.microsoft.com/office/drawing/2014/main" id="{B09EBD36-81BE-4EE3-AD63-545A491281E4}"/>
              </a:ext>
            </a:extLst>
          </p:cNvPr>
          <p:cNvSpPr txBox="1"/>
          <p:nvPr/>
        </p:nvSpPr>
        <p:spPr>
          <a:xfrm>
            <a:off x="602701" y="4512006"/>
            <a:ext cx="2677625" cy="954107"/>
          </a:xfrm>
          <a:prstGeom prst="rect">
            <a:avLst/>
          </a:prstGeom>
          <a:noFill/>
        </p:spPr>
        <p:txBody>
          <a:bodyPr wrap="square" rtlCol="0">
            <a:spAutoFit/>
          </a:bodyPr>
          <a:lstStyle/>
          <a:p>
            <a:pPr algn="ctr"/>
            <a:r>
              <a:rPr lang="en-US" sz="2800" b="1" dirty="0">
                <a:cs typeface="Arial" panose="020B0604020202020204" pitchFamily="34" charset="0"/>
              </a:rPr>
              <a:t>‘Outsider’ or ‘Bystander’</a:t>
            </a:r>
            <a:endParaRPr lang="en-US" sz="2800" b="1" dirty="0">
              <a:solidFill>
                <a:srgbClr val="FF0048"/>
              </a:solidFill>
              <a:cs typeface="Arial" panose="020B0604020202020204" pitchFamily="34" charset="0"/>
            </a:endParaRPr>
          </a:p>
        </p:txBody>
      </p:sp>
    </p:spTree>
    <p:extLst>
      <p:ext uri="{BB962C8B-B14F-4D97-AF65-F5344CB8AC3E}">
        <p14:creationId xmlns:p14="http://schemas.microsoft.com/office/powerpoint/2010/main" val="16436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0"/>
                                        </p:tgtEl>
                                        <p:attrNameLst>
                                          <p:attrName>r</p:attrName>
                                        </p:attrNameLst>
                                      </p:cBhvr>
                                    </p:animRot>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31"/>
                                        </p:tgtEl>
                                        <p:attrNameLst>
                                          <p:attrName>r</p:attrName>
                                        </p:attrNameLst>
                                      </p:cBhvr>
                                    </p:animRot>
                                  </p:childTnLst>
                                </p:cTn>
                              </p:par>
                            </p:childTnLst>
                          </p:cTn>
                        </p:par>
                        <p:par>
                          <p:cTn id="10" fill="hold">
                            <p:stCondLst>
                              <p:cond delay="4000"/>
                            </p:stCondLst>
                            <p:childTnLst>
                              <p:par>
                                <p:cTn id="11" presetID="8" presetClass="emph" presetSubtype="0" fill="hold" grpId="0" nodeType="afterEffect">
                                  <p:stCondLst>
                                    <p:cond delay="0"/>
                                  </p:stCondLst>
                                  <p:childTnLst>
                                    <p:animRot by="21600000">
                                      <p:cBhvr>
                                        <p:cTn id="12" dur="2000" fill="hold"/>
                                        <p:tgtEl>
                                          <p:spTgt spid="22"/>
                                        </p:tgtEl>
                                        <p:attrNameLst>
                                          <p:attrName>r</p:attrName>
                                        </p:attrNameLst>
                                      </p:cBhvr>
                                    </p:animRot>
                                  </p:childTnLst>
                                </p:cTn>
                              </p:par>
                            </p:childTnLst>
                          </p:cTn>
                        </p:par>
                        <p:par>
                          <p:cTn id="13" fill="hold">
                            <p:stCondLst>
                              <p:cond delay="6000"/>
                            </p:stCondLst>
                            <p:childTnLst>
                              <p:par>
                                <p:cTn id="14" presetID="8" presetClass="emph" presetSubtype="0" fill="hold" grpId="0" nodeType="afterEffect">
                                  <p:stCondLst>
                                    <p:cond delay="0"/>
                                  </p:stCondLst>
                                  <p:childTnLst>
                                    <p:animRot by="21600000">
                                      <p:cBhvr>
                                        <p:cTn id="15" dur="2000" fill="hold"/>
                                        <p:tgtEl>
                                          <p:spTgt spid="33"/>
                                        </p:tgtEl>
                                        <p:attrNameLst>
                                          <p:attrName>r</p:attrName>
                                        </p:attrNameLst>
                                      </p:cBhvr>
                                    </p:animRot>
                                  </p:childTnLst>
                                </p:cTn>
                              </p:par>
                            </p:childTnLst>
                          </p:cTn>
                        </p:par>
                        <p:par>
                          <p:cTn id="16" fill="hold">
                            <p:stCondLst>
                              <p:cond delay="8000"/>
                            </p:stCondLst>
                            <p:childTnLst>
                              <p:par>
                                <p:cTn id="17" presetID="8" presetClass="emph" presetSubtype="0" fill="hold" grpId="0" nodeType="afterEffect">
                                  <p:stCondLst>
                                    <p:cond delay="0"/>
                                  </p:stCondLst>
                                  <p:childTnLst>
                                    <p:animRot by="21600000">
                                      <p:cBhvr>
                                        <p:cTn id="18" dur="2000" fill="hold"/>
                                        <p:tgtEl>
                                          <p:spTgt spid="37"/>
                                        </p:tgtEl>
                                        <p:attrNameLst>
                                          <p:attrName>r</p:attrName>
                                        </p:attrNameLst>
                                      </p:cBhvr>
                                    </p:animRot>
                                  </p:childTnLst>
                                </p:cTn>
                              </p:par>
                            </p:childTnLst>
                          </p:cTn>
                        </p:par>
                        <p:par>
                          <p:cTn id="19" fill="hold">
                            <p:stCondLst>
                              <p:cond delay="10000"/>
                            </p:stCondLst>
                            <p:childTnLst>
                              <p:par>
                                <p:cTn id="20" presetID="8" presetClass="emph" presetSubtype="0" fill="hold" grpId="0" nodeType="afterEffect">
                                  <p:stCondLst>
                                    <p:cond delay="0"/>
                                  </p:stCondLst>
                                  <p:childTnLst>
                                    <p:animRot by="21600000">
                                      <p:cBhvr>
                                        <p:cTn id="21" dur="2000" fill="hold"/>
                                        <p:tgtEl>
                                          <p:spTgt spid="4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22" grpId="0"/>
      <p:bldP spid="33" grpId="0"/>
      <p:bldP spid="37"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ight Arrow 40">
            <a:extLst>
              <a:ext uri="{FF2B5EF4-FFF2-40B4-BE49-F238E27FC236}">
                <a16:creationId xmlns:a16="http://schemas.microsoft.com/office/drawing/2014/main" id="{2B472C00-16E4-D843-AC54-70384B774D6D}"/>
              </a:ext>
            </a:extLst>
          </p:cNvPr>
          <p:cNvSpPr/>
          <p:nvPr/>
        </p:nvSpPr>
        <p:spPr>
          <a:xfrm>
            <a:off x="1072357" y="817880"/>
            <a:ext cx="10047286" cy="4429817"/>
          </a:xfrm>
          <a:prstGeom prst="rightArrow">
            <a:avLst>
              <a:gd name="adj1" fmla="val 61731"/>
              <a:gd name="adj2" fmla="val 51955"/>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FFF445B-9291-A840-9D39-68CA0D27C950}"/>
              </a:ext>
            </a:extLst>
          </p:cNvPr>
          <p:cNvGrpSpPr/>
          <p:nvPr/>
        </p:nvGrpSpPr>
        <p:grpSpPr>
          <a:xfrm>
            <a:off x="-1847566" y="5564825"/>
            <a:ext cx="14389801" cy="2407039"/>
            <a:chOff x="-1847566" y="5564825"/>
            <a:chExt cx="14389801" cy="2407039"/>
          </a:xfrm>
        </p:grpSpPr>
        <p:sp>
          <p:nvSpPr>
            <p:cNvPr id="13" name="Right Arrow 12">
              <a:extLst>
                <a:ext uri="{FF2B5EF4-FFF2-40B4-BE49-F238E27FC236}">
                  <a16:creationId xmlns:a16="http://schemas.microsoft.com/office/drawing/2014/main" id="{260F7D8E-8E91-0D42-83BE-8DB38D38487C}"/>
                </a:ext>
              </a:extLst>
            </p:cNvPr>
            <p:cNvSpPr/>
            <p:nvPr/>
          </p:nvSpPr>
          <p:spPr>
            <a:xfrm rot="152137">
              <a:off x="-1847566" y="5564825"/>
              <a:ext cx="14389801" cy="2407039"/>
            </a:xfrm>
            <a:prstGeom prst="rightArrow">
              <a:avLst>
                <a:gd name="adj1" fmla="val 73698"/>
                <a:gd name="adj2" fmla="val 50000"/>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5F5C9C7-2A4D-6340-A63A-73B6C3C81068}"/>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7</a:t>
              </a:fld>
              <a:endParaRPr lang="en-US" sz="1600" dirty="0"/>
            </a:p>
          </p:txBody>
        </p:sp>
        <p:sp>
          <p:nvSpPr>
            <p:cNvPr id="16" name="TextBox 15">
              <a:extLst>
                <a:ext uri="{FF2B5EF4-FFF2-40B4-BE49-F238E27FC236}">
                  <a16:creationId xmlns:a16="http://schemas.microsoft.com/office/drawing/2014/main" id="{3C5E563B-3999-AA48-BBF3-FC42B9048512}"/>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39" name="TextBox 38">
            <a:extLst>
              <a:ext uri="{FF2B5EF4-FFF2-40B4-BE49-F238E27FC236}">
                <a16:creationId xmlns:a16="http://schemas.microsoft.com/office/drawing/2014/main" id="{C574C7D7-3898-5649-8793-438EB824973D}"/>
              </a:ext>
            </a:extLst>
          </p:cNvPr>
          <p:cNvSpPr txBox="1"/>
          <p:nvPr/>
        </p:nvSpPr>
        <p:spPr>
          <a:xfrm>
            <a:off x="3310008" y="368962"/>
            <a:ext cx="5186658" cy="769441"/>
          </a:xfrm>
          <a:prstGeom prst="rect">
            <a:avLst/>
          </a:prstGeom>
          <a:noFill/>
        </p:spPr>
        <p:txBody>
          <a:bodyPr wrap="square" rtlCol="0">
            <a:spAutoFit/>
          </a:bodyPr>
          <a:lstStyle/>
          <a:p>
            <a:pPr algn="ctr"/>
            <a:r>
              <a:rPr lang="en-US" sz="4400" b="1" dirty="0">
                <a:solidFill>
                  <a:srgbClr val="A07AEB"/>
                </a:solidFill>
                <a:cs typeface="Arial" panose="020B0604020202020204" pitchFamily="34" charset="0"/>
              </a:rPr>
              <a:t>Scenario</a:t>
            </a:r>
          </a:p>
        </p:txBody>
      </p:sp>
      <p:sp>
        <p:nvSpPr>
          <p:cNvPr id="40" name="Chevron 39">
            <a:extLst>
              <a:ext uri="{FF2B5EF4-FFF2-40B4-BE49-F238E27FC236}">
                <a16:creationId xmlns:a16="http://schemas.microsoft.com/office/drawing/2014/main" id="{8007D92F-CD90-A74D-8B47-62839C307D53}"/>
              </a:ext>
            </a:extLst>
          </p:cNvPr>
          <p:cNvSpPr/>
          <p:nvPr/>
        </p:nvSpPr>
        <p:spPr>
          <a:xfrm rot="10800000">
            <a:off x="364611" y="1256890"/>
            <a:ext cx="1479954" cy="1257311"/>
          </a:xfrm>
          <a:prstGeom prst="chevron">
            <a:avLst>
              <a:gd name="adj" fmla="val 19344"/>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07AEB"/>
              </a:solidFill>
            </a:endParaRPr>
          </a:p>
        </p:txBody>
      </p:sp>
      <p:sp>
        <p:nvSpPr>
          <p:cNvPr id="21" name="TextBox 20">
            <a:extLst>
              <a:ext uri="{FF2B5EF4-FFF2-40B4-BE49-F238E27FC236}">
                <a16:creationId xmlns:a16="http://schemas.microsoft.com/office/drawing/2014/main" id="{7AD947C3-882F-FE45-8DFB-74E257D3279F}"/>
              </a:ext>
            </a:extLst>
          </p:cNvPr>
          <p:cNvSpPr txBox="1"/>
          <p:nvPr/>
        </p:nvSpPr>
        <p:spPr>
          <a:xfrm>
            <a:off x="601863" y="1331547"/>
            <a:ext cx="974406" cy="1107996"/>
          </a:xfrm>
          <a:prstGeom prst="rect">
            <a:avLst/>
          </a:prstGeom>
          <a:noFill/>
        </p:spPr>
        <p:txBody>
          <a:bodyPr wrap="square" rtlCol="0">
            <a:spAutoFit/>
          </a:bodyPr>
          <a:lstStyle/>
          <a:p>
            <a:pPr algn="ctr"/>
            <a:r>
              <a:rPr lang="en-US" sz="6600" b="1" dirty="0">
                <a:cs typeface="Arial" panose="020B0604020202020204" pitchFamily="34" charset="0"/>
              </a:rPr>
              <a:t>1</a:t>
            </a:r>
          </a:p>
        </p:txBody>
      </p:sp>
      <p:pic>
        <p:nvPicPr>
          <p:cNvPr id="30" name="Picture 29">
            <a:extLst>
              <a:ext uri="{FF2B5EF4-FFF2-40B4-BE49-F238E27FC236}">
                <a16:creationId xmlns:a16="http://schemas.microsoft.com/office/drawing/2014/main" id="{D20379F1-D30F-4DF0-BA19-7B466390F082}"/>
              </a:ext>
            </a:extLst>
          </p:cNvPr>
          <p:cNvPicPr>
            <a:picLocks noChangeAspect="1"/>
          </p:cNvPicPr>
          <p:nvPr/>
        </p:nvPicPr>
        <p:blipFill>
          <a:blip r:embed="rId2">
            <a:alphaModFix amt="10000"/>
          </a:blip>
          <a:stretch>
            <a:fillRect/>
          </a:stretch>
        </p:blipFill>
        <p:spPr>
          <a:xfrm rot="1800000">
            <a:off x="-38581" y="-2549700"/>
            <a:ext cx="7838100" cy="3624068"/>
          </a:xfrm>
          <a:prstGeom prst="rect">
            <a:avLst/>
          </a:prstGeom>
        </p:spPr>
      </p:pic>
      <p:sp>
        <p:nvSpPr>
          <p:cNvPr id="31" name="TextBox 30">
            <a:extLst>
              <a:ext uri="{FF2B5EF4-FFF2-40B4-BE49-F238E27FC236}">
                <a16:creationId xmlns:a16="http://schemas.microsoft.com/office/drawing/2014/main" id="{8738EDE2-7DD1-4098-A94D-3440440C21BC}"/>
              </a:ext>
            </a:extLst>
          </p:cNvPr>
          <p:cNvSpPr txBox="1"/>
          <p:nvPr/>
        </p:nvSpPr>
        <p:spPr>
          <a:xfrm>
            <a:off x="1633358" y="1943418"/>
            <a:ext cx="8760322" cy="2246769"/>
          </a:xfrm>
          <a:prstGeom prst="rect">
            <a:avLst/>
          </a:prstGeom>
          <a:noFill/>
        </p:spPr>
        <p:txBody>
          <a:bodyPr wrap="square" rtlCol="0">
            <a:spAutoFit/>
          </a:bodyPr>
          <a:lstStyle/>
          <a:p>
            <a:pPr algn="ctr"/>
            <a:r>
              <a:rPr lang="en-US" sz="2800" b="1" dirty="0">
                <a:cs typeface="Arial" panose="020B0604020202020204" pitchFamily="34" charset="0"/>
              </a:rPr>
              <a:t>Every time Rhys goes onto the field at break time, a group </a:t>
            </a:r>
            <a:r>
              <a:rPr lang="en-US" sz="2800" b="1">
                <a:cs typeface="Arial" panose="020B0604020202020204" pitchFamily="34" charset="0"/>
              </a:rPr>
              <a:t>of girls </a:t>
            </a:r>
            <a:r>
              <a:rPr lang="en-US" sz="2800" b="1" dirty="0">
                <a:cs typeface="Arial" panose="020B0604020202020204" pitchFamily="34" charset="0"/>
              </a:rPr>
              <a:t>follow him around and are unkind to him. Two of them shout names and make fun of his hair, and the rest of them watch and laugh along.</a:t>
            </a:r>
            <a:endParaRPr lang="en-US" sz="2800" b="1" dirty="0">
              <a:solidFill>
                <a:srgbClr val="FF0048"/>
              </a:solidFill>
              <a:cs typeface="Arial" panose="020B0604020202020204" pitchFamily="34" charset="0"/>
            </a:endParaRPr>
          </a:p>
        </p:txBody>
      </p:sp>
      <p:sp>
        <p:nvSpPr>
          <p:cNvPr id="33" name="Chevron 7">
            <a:extLst>
              <a:ext uri="{FF2B5EF4-FFF2-40B4-BE49-F238E27FC236}">
                <a16:creationId xmlns:a16="http://schemas.microsoft.com/office/drawing/2014/main" id="{405C8333-8B5D-4224-8DC8-A5C08AB46106}"/>
              </a:ext>
            </a:extLst>
          </p:cNvPr>
          <p:cNvSpPr/>
          <p:nvPr/>
        </p:nvSpPr>
        <p:spPr>
          <a:xfrm rot="11328033">
            <a:off x="1391609" y="4289190"/>
            <a:ext cx="5578372" cy="1392186"/>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2" name="TextBox 41">
            <a:extLst>
              <a:ext uri="{FF2B5EF4-FFF2-40B4-BE49-F238E27FC236}">
                <a16:creationId xmlns:a16="http://schemas.microsoft.com/office/drawing/2014/main" id="{0F7192AE-79AB-4BBC-8374-C565B773FDB4}"/>
              </a:ext>
            </a:extLst>
          </p:cNvPr>
          <p:cNvSpPr txBox="1"/>
          <p:nvPr/>
        </p:nvSpPr>
        <p:spPr>
          <a:xfrm rot="541505">
            <a:off x="2170142" y="4410552"/>
            <a:ext cx="4261905" cy="1200329"/>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Which roles can you see in this scenario? How could each person reach out? </a:t>
            </a:r>
          </a:p>
        </p:txBody>
      </p:sp>
    </p:spTree>
    <p:extLst>
      <p:ext uri="{BB962C8B-B14F-4D97-AF65-F5344CB8AC3E}">
        <p14:creationId xmlns:p14="http://schemas.microsoft.com/office/powerpoint/2010/main" val="405126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1"/>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animEffect transition="in" filter="wipe(down)">
                                      <p:cBhvr>
                                        <p:cTn id="9" dur="580">
                                          <p:stCondLst>
                                            <p:cond delay="0"/>
                                          </p:stCondLst>
                                        </p:cTn>
                                        <p:tgtEl>
                                          <p:spTgt spid="33"/>
                                        </p:tgtEl>
                                      </p:cBhvr>
                                    </p:animEffect>
                                    <p:anim calcmode="lin" valueType="num">
                                      <p:cBhvr>
                                        <p:cTn id="10"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5" dur="26">
                                          <p:stCondLst>
                                            <p:cond delay="650"/>
                                          </p:stCondLst>
                                        </p:cTn>
                                        <p:tgtEl>
                                          <p:spTgt spid="33"/>
                                        </p:tgtEl>
                                      </p:cBhvr>
                                      <p:to x="100000" y="60000"/>
                                    </p:animScale>
                                    <p:animScale>
                                      <p:cBhvr>
                                        <p:cTn id="16" dur="166" decel="50000">
                                          <p:stCondLst>
                                            <p:cond delay="676"/>
                                          </p:stCondLst>
                                        </p:cTn>
                                        <p:tgtEl>
                                          <p:spTgt spid="33"/>
                                        </p:tgtEl>
                                      </p:cBhvr>
                                      <p:to x="100000" y="100000"/>
                                    </p:animScale>
                                    <p:animScale>
                                      <p:cBhvr>
                                        <p:cTn id="17" dur="26">
                                          <p:stCondLst>
                                            <p:cond delay="1312"/>
                                          </p:stCondLst>
                                        </p:cTn>
                                        <p:tgtEl>
                                          <p:spTgt spid="33"/>
                                        </p:tgtEl>
                                      </p:cBhvr>
                                      <p:to x="100000" y="80000"/>
                                    </p:animScale>
                                    <p:animScale>
                                      <p:cBhvr>
                                        <p:cTn id="18" dur="166" decel="50000">
                                          <p:stCondLst>
                                            <p:cond delay="1338"/>
                                          </p:stCondLst>
                                        </p:cTn>
                                        <p:tgtEl>
                                          <p:spTgt spid="33"/>
                                        </p:tgtEl>
                                      </p:cBhvr>
                                      <p:to x="100000" y="100000"/>
                                    </p:animScale>
                                    <p:animScale>
                                      <p:cBhvr>
                                        <p:cTn id="19" dur="26">
                                          <p:stCondLst>
                                            <p:cond delay="1642"/>
                                          </p:stCondLst>
                                        </p:cTn>
                                        <p:tgtEl>
                                          <p:spTgt spid="33"/>
                                        </p:tgtEl>
                                      </p:cBhvr>
                                      <p:to x="100000" y="90000"/>
                                    </p:animScale>
                                    <p:animScale>
                                      <p:cBhvr>
                                        <p:cTn id="20" dur="166" decel="50000">
                                          <p:stCondLst>
                                            <p:cond delay="1668"/>
                                          </p:stCondLst>
                                        </p:cTn>
                                        <p:tgtEl>
                                          <p:spTgt spid="33"/>
                                        </p:tgtEl>
                                      </p:cBhvr>
                                      <p:to x="100000" y="100000"/>
                                    </p:animScale>
                                    <p:animScale>
                                      <p:cBhvr>
                                        <p:cTn id="21" dur="26">
                                          <p:stCondLst>
                                            <p:cond delay="1808"/>
                                          </p:stCondLst>
                                        </p:cTn>
                                        <p:tgtEl>
                                          <p:spTgt spid="33"/>
                                        </p:tgtEl>
                                      </p:cBhvr>
                                      <p:to x="100000" y="95000"/>
                                    </p:animScale>
                                    <p:animScale>
                                      <p:cBhvr>
                                        <p:cTn id="22" dur="166" decel="50000">
                                          <p:stCondLst>
                                            <p:cond delay="1834"/>
                                          </p:stCondLst>
                                        </p:cTn>
                                        <p:tgtEl>
                                          <p:spTgt spid="33"/>
                                        </p:tgtEl>
                                      </p:cBhvr>
                                      <p:to x="100000" y="100000"/>
                                    </p:animScale>
                                  </p:childTnLst>
                                </p:cTn>
                              </p:par>
                            </p:childTnLst>
                          </p:cTn>
                        </p:par>
                        <p:par>
                          <p:cTn id="23" fill="hold">
                            <p:stCondLst>
                              <p:cond delay="2000"/>
                            </p:stCondLst>
                            <p:childTnLst>
                              <p:par>
                                <p:cTn id="24" presetID="8" presetClass="emph" presetSubtype="0" fill="hold" grpId="0" nodeType="afterEffect">
                                  <p:stCondLst>
                                    <p:cond delay="0"/>
                                  </p:stCondLst>
                                  <p:childTnLst>
                                    <p:animRot by="21600000">
                                      <p:cBhvr>
                                        <p:cTn id="25" dur="20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animBg="1"/>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ight Arrow 40">
            <a:extLst>
              <a:ext uri="{FF2B5EF4-FFF2-40B4-BE49-F238E27FC236}">
                <a16:creationId xmlns:a16="http://schemas.microsoft.com/office/drawing/2014/main" id="{2B472C00-16E4-D843-AC54-70384B774D6D}"/>
              </a:ext>
            </a:extLst>
          </p:cNvPr>
          <p:cNvSpPr/>
          <p:nvPr/>
        </p:nvSpPr>
        <p:spPr>
          <a:xfrm>
            <a:off x="1072357" y="817880"/>
            <a:ext cx="10047286" cy="4429817"/>
          </a:xfrm>
          <a:prstGeom prst="rightArrow">
            <a:avLst>
              <a:gd name="adj1" fmla="val 61731"/>
              <a:gd name="adj2" fmla="val 51955"/>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FFF445B-9291-A840-9D39-68CA0D27C950}"/>
              </a:ext>
            </a:extLst>
          </p:cNvPr>
          <p:cNvGrpSpPr/>
          <p:nvPr/>
        </p:nvGrpSpPr>
        <p:grpSpPr>
          <a:xfrm>
            <a:off x="-1847566" y="5564825"/>
            <a:ext cx="14389801" cy="2407039"/>
            <a:chOff x="-1847566" y="5564825"/>
            <a:chExt cx="14389801" cy="2407039"/>
          </a:xfrm>
        </p:grpSpPr>
        <p:sp>
          <p:nvSpPr>
            <p:cNvPr id="13" name="Right Arrow 12">
              <a:extLst>
                <a:ext uri="{FF2B5EF4-FFF2-40B4-BE49-F238E27FC236}">
                  <a16:creationId xmlns:a16="http://schemas.microsoft.com/office/drawing/2014/main" id="{260F7D8E-8E91-0D42-83BE-8DB38D38487C}"/>
                </a:ext>
              </a:extLst>
            </p:cNvPr>
            <p:cNvSpPr/>
            <p:nvPr/>
          </p:nvSpPr>
          <p:spPr>
            <a:xfrm rot="152137">
              <a:off x="-1847566" y="5564825"/>
              <a:ext cx="14389801" cy="2407039"/>
            </a:xfrm>
            <a:prstGeom prst="rightArrow">
              <a:avLst>
                <a:gd name="adj1" fmla="val 73698"/>
                <a:gd name="adj2" fmla="val 50000"/>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5F5C9C7-2A4D-6340-A63A-73B6C3C81068}"/>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8</a:t>
              </a:fld>
              <a:endParaRPr lang="en-US" sz="1600" dirty="0"/>
            </a:p>
          </p:txBody>
        </p:sp>
        <p:sp>
          <p:nvSpPr>
            <p:cNvPr id="16" name="TextBox 15">
              <a:extLst>
                <a:ext uri="{FF2B5EF4-FFF2-40B4-BE49-F238E27FC236}">
                  <a16:creationId xmlns:a16="http://schemas.microsoft.com/office/drawing/2014/main" id="{3C5E563B-3999-AA48-BBF3-FC42B9048512}"/>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39" name="TextBox 38">
            <a:extLst>
              <a:ext uri="{FF2B5EF4-FFF2-40B4-BE49-F238E27FC236}">
                <a16:creationId xmlns:a16="http://schemas.microsoft.com/office/drawing/2014/main" id="{C574C7D7-3898-5649-8793-438EB824973D}"/>
              </a:ext>
            </a:extLst>
          </p:cNvPr>
          <p:cNvSpPr txBox="1"/>
          <p:nvPr/>
        </p:nvSpPr>
        <p:spPr>
          <a:xfrm>
            <a:off x="3310008" y="368962"/>
            <a:ext cx="5186658" cy="769441"/>
          </a:xfrm>
          <a:prstGeom prst="rect">
            <a:avLst/>
          </a:prstGeom>
          <a:noFill/>
        </p:spPr>
        <p:txBody>
          <a:bodyPr wrap="square" rtlCol="0">
            <a:spAutoFit/>
          </a:bodyPr>
          <a:lstStyle/>
          <a:p>
            <a:pPr algn="ctr"/>
            <a:r>
              <a:rPr lang="en-US" sz="4400" b="1" dirty="0">
                <a:solidFill>
                  <a:srgbClr val="A07AEB"/>
                </a:solidFill>
                <a:cs typeface="Arial" panose="020B0604020202020204" pitchFamily="34" charset="0"/>
              </a:rPr>
              <a:t>Scenario</a:t>
            </a:r>
          </a:p>
        </p:txBody>
      </p:sp>
      <p:sp>
        <p:nvSpPr>
          <p:cNvPr id="40" name="Chevron 39">
            <a:extLst>
              <a:ext uri="{FF2B5EF4-FFF2-40B4-BE49-F238E27FC236}">
                <a16:creationId xmlns:a16="http://schemas.microsoft.com/office/drawing/2014/main" id="{8007D92F-CD90-A74D-8B47-62839C307D53}"/>
              </a:ext>
            </a:extLst>
          </p:cNvPr>
          <p:cNvSpPr/>
          <p:nvPr/>
        </p:nvSpPr>
        <p:spPr>
          <a:xfrm rot="10800000">
            <a:off x="577971" y="1256890"/>
            <a:ext cx="1479954" cy="1257311"/>
          </a:xfrm>
          <a:prstGeom prst="chevron">
            <a:avLst>
              <a:gd name="adj" fmla="val 19344"/>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07AEB"/>
              </a:solidFill>
            </a:endParaRPr>
          </a:p>
        </p:txBody>
      </p:sp>
      <p:sp>
        <p:nvSpPr>
          <p:cNvPr id="21" name="TextBox 20">
            <a:extLst>
              <a:ext uri="{FF2B5EF4-FFF2-40B4-BE49-F238E27FC236}">
                <a16:creationId xmlns:a16="http://schemas.microsoft.com/office/drawing/2014/main" id="{7AD947C3-882F-FE45-8DFB-74E257D3279F}"/>
              </a:ext>
            </a:extLst>
          </p:cNvPr>
          <p:cNvSpPr txBox="1"/>
          <p:nvPr/>
        </p:nvSpPr>
        <p:spPr>
          <a:xfrm>
            <a:off x="815223" y="1331547"/>
            <a:ext cx="974406" cy="1107996"/>
          </a:xfrm>
          <a:prstGeom prst="rect">
            <a:avLst/>
          </a:prstGeom>
          <a:noFill/>
        </p:spPr>
        <p:txBody>
          <a:bodyPr wrap="square" rtlCol="0">
            <a:spAutoFit/>
          </a:bodyPr>
          <a:lstStyle/>
          <a:p>
            <a:pPr algn="ctr"/>
            <a:r>
              <a:rPr lang="en-US" sz="6600" b="1" dirty="0">
                <a:cs typeface="Arial" panose="020B0604020202020204" pitchFamily="34" charset="0"/>
              </a:rPr>
              <a:t>2</a:t>
            </a:r>
          </a:p>
        </p:txBody>
      </p:sp>
      <p:pic>
        <p:nvPicPr>
          <p:cNvPr id="30" name="Picture 29">
            <a:extLst>
              <a:ext uri="{FF2B5EF4-FFF2-40B4-BE49-F238E27FC236}">
                <a16:creationId xmlns:a16="http://schemas.microsoft.com/office/drawing/2014/main" id="{D20379F1-D30F-4DF0-BA19-7B466390F082}"/>
              </a:ext>
            </a:extLst>
          </p:cNvPr>
          <p:cNvPicPr>
            <a:picLocks noChangeAspect="1"/>
          </p:cNvPicPr>
          <p:nvPr/>
        </p:nvPicPr>
        <p:blipFill>
          <a:blip r:embed="rId2">
            <a:alphaModFix amt="10000"/>
          </a:blip>
          <a:stretch>
            <a:fillRect/>
          </a:stretch>
        </p:blipFill>
        <p:spPr>
          <a:xfrm rot="1800000">
            <a:off x="-38581" y="-2549700"/>
            <a:ext cx="7838100" cy="3624068"/>
          </a:xfrm>
          <a:prstGeom prst="rect">
            <a:avLst/>
          </a:prstGeom>
        </p:spPr>
      </p:pic>
      <p:sp>
        <p:nvSpPr>
          <p:cNvPr id="31" name="TextBox 30">
            <a:extLst>
              <a:ext uri="{FF2B5EF4-FFF2-40B4-BE49-F238E27FC236}">
                <a16:creationId xmlns:a16="http://schemas.microsoft.com/office/drawing/2014/main" id="{8738EDE2-7DD1-4098-A94D-3440440C21BC}"/>
              </a:ext>
            </a:extLst>
          </p:cNvPr>
          <p:cNvSpPr txBox="1"/>
          <p:nvPr/>
        </p:nvSpPr>
        <p:spPr>
          <a:xfrm>
            <a:off x="2046763" y="2107489"/>
            <a:ext cx="7513797" cy="1815882"/>
          </a:xfrm>
          <a:prstGeom prst="rect">
            <a:avLst/>
          </a:prstGeom>
          <a:noFill/>
        </p:spPr>
        <p:txBody>
          <a:bodyPr wrap="square" rtlCol="0">
            <a:spAutoFit/>
          </a:bodyPr>
          <a:lstStyle/>
          <a:p>
            <a:pPr algn="ctr"/>
            <a:r>
              <a:rPr lang="en-US" sz="2800" b="1" dirty="0">
                <a:cs typeface="Arial" panose="020B0604020202020204" pitchFamily="34" charset="0"/>
              </a:rPr>
              <a:t>Whenever </a:t>
            </a:r>
            <a:r>
              <a:rPr lang="en-US" sz="2800" b="1" dirty="0" err="1">
                <a:cs typeface="Arial" panose="020B0604020202020204" pitchFamily="34" charset="0"/>
              </a:rPr>
              <a:t>Janai</a:t>
            </a:r>
            <a:r>
              <a:rPr lang="en-US" sz="2800" b="1" dirty="0">
                <a:cs typeface="Arial" panose="020B0604020202020204" pitchFamily="34" charset="0"/>
              </a:rPr>
              <a:t> joins an online game on her PlayStation with her classmates, Dylan always tells other children to leave the game and start a new one without her.</a:t>
            </a:r>
            <a:endParaRPr lang="en-US" sz="2800" b="1" dirty="0">
              <a:solidFill>
                <a:srgbClr val="FF0048"/>
              </a:solidFill>
              <a:cs typeface="Arial" panose="020B0604020202020204" pitchFamily="34" charset="0"/>
            </a:endParaRPr>
          </a:p>
        </p:txBody>
      </p:sp>
      <p:sp>
        <p:nvSpPr>
          <p:cNvPr id="33" name="Chevron 7">
            <a:extLst>
              <a:ext uri="{FF2B5EF4-FFF2-40B4-BE49-F238E27FC236}">
                <a16:creationId xmlns:a16="http://schemas.microsoft.com/office/drawing/2014/main" id="{405C8333-8B5D-4224-8DC8-A5C08AB46106}"/>
              </a:ext>
            </a:extLst>
          </p:cNvPr>
          <p:cNvSpPr/>
          <p:nvPr/>
        </p:nvSpPr>
        <p:spPr>
          <a:xfrm rot="11328033">
            <a:off x="1391609" y="4289190"/>
            <a:ext cx="5578372" cy="1392186"/>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2" name="TextBox 41">
            <a:extLst>
              <a:ext uri="{FF2B5EF4-FFF2-40B4-BE49-F238E27FC236}">
                <a16:creationId xmlns:a16="http://schemas.microsoft.com/office/drawing/2014/main" id="{0F7192AE-79AB-4BBC-8374-C565B773FDB4}"/>
              </a:ext>
            </a:extLst>
          </p:cNvPr>
          <p:cNvSpPr txBox="1"/>
          <p:nvPr/>
        </p:nvSpPr>
        <p:spPr>
          <a:xfrm rot="541505">
            <a:off x="2170536" y="4405568"/>
            <a:ext cx="4198357" cy="1200329"/>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Which roles can you see in this scenario? How could each person reach out? </a:t>
            </a:r>
          </a:p>
        </p:txBody>
      </p:sp>
    </p:spTree>
    <p:extLst>
      <p:ext uri="{BB962C8B-B14F-4D97-AF65-F5344CB8AC3E}">
        <p14:creationId xmlns:p14="http://schemas.microsoft.com/office/powerpoint/2010/main" val="64638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1"/>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animEffect transition="in" filter="wipe(down)">
                                      <p:cBhvr>
                                        <p:cTn id="9" dur="580">
                                          <p:stCondLst>
                                            <p:cond delay="0"/>
                                          </p:stCondLst>
                                        </p:cTn>
                                        <p:tgtEl>
                                          <p:spTgt spid="33"/>
                                        </p:tgtEl>
                                      </p:cBhvr>
                                    </p:animEffect>
                                    <p:anim calcmode="lin" valueType="num">
                                      <p:cBhvr>
                                        <p:cTn id="10"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5" dur="26">
                                          <p:stCondLst>
                                            <p:cond delay="650"/>
                                          </p:stCondLst>
                                        </p:cTn>
                                        <p:tgtEl>
                                          <p:spTgt spid="33"/>
                                        </p:tgtEl>
                                      </p:cBhvr>
                                      <p:to x="100000" y="60000"/>
                                    </p:animScale>
                                    <p:animScale>
                                      <p:cBhvr>
                                        <p:cTn id="16" dur="166" decel="50000">
                                          <p:stCondLst>
                                            <p:cond delay="676"/>
                                          </p:stCondLst>
                                        </p:cTn>
                                        <p:tgtEl>
                                          <p:spTgt spid="33"/>
                                        </p:tgtEl>
                                      </p:cBhvr>
                                      <p:to x="100000" y="100000"/>
                                    </p:animScale>
                                    <p:animScale>
                                      <p:cBhvr>
                                        <p:cTn id="17" dur="26">
                                          <p:stCondLst>
                                            <p:cond delay="1312"/>
                                          </p:stCondLst>
                                        </p:cTn>
                                        <p:tgtEl>
                                          <p:spTgt spid="33"/>
                                        </p:tgtEl>
                                      </p:cBhvr>
                                      <p:to x="100000" y="80000"/>
                                    </p:animScale>
                                    <p:animScale>
                                      <p:cBhvr>
                                        <p:cTn id="18" dur="166" decel="50000">
                                          <p:stCondLst>
                                            <p:cond delay="1338"/>
                                          </p:stCondLst>
                                        </p:cTn>
                                        <p:tgtEl>
                                          <p:spTgt spid="33"/>
                                        </p:tgtEl>
                                      </p:cBhvr>
                                      <p:to x="100000" y="100000"/>
                                    </p:animScale>
                                    <p:animScale>
                                      <p:cBhvr>
                                        <p:cTn id="19" dur="26">
                                          <p:stCondLst>
                                            <p:cond delay="1642"/>
                                          </p:stCondLst>
                                        </p:cTn>
                                        <p:tgtEl>
                                          <p:spTgt spid="33"/>
                                        </p:tgtEl>
                                      </p:cBhvr>
                                      <p:to x="100000" y="90000"/>
                                    </p:animScale>
                                    <p:animScale>
                                      <p:cBhvr>
                                        <p:cTn id="20" dur="166" decel="50000">
                                          <p:stCondLst>
                                            <p:cond delay="1668"/>
                                          </p:stCondLst>
                                        </p:cTn>
                                        <p:tgtEl>
                                          <p:spTgt spid="33"/>
                                        </p:tgtEl>
                                      </p:cBhvr>
                                      <p:to x="100000" y="100000"/>
                                    </p:animScale>
                                    <p:animScale>
                                      <p:cBhvr>
                                        <p:cTn id="21" dur="26">
                                          <p:stCondLst>
                                            <p:cond delay="1808"/>
                                          </p:stCondLst>
                                        </p:cTn>
                                        <p:tgtEl>
                                          <p:spTgt spid="33"/>
                                        </p:tgtEl>
                                      </p:cBhvr>
                                      <p:to x="100000" y="95000"/>
                                    </p:animScale>
                                    <p:animScale>
                                      <p:cBhvr>
                                        <p:cTn id="22" dur="166" decel="50000">
                                          <p:stCondLst>
                                            <p:cond delay="1834"/>
                                          </p:stCondLst>
                                        </p:cTn>
                                        <p:tgtEl>
                                          <p:spTgt spid="33"/>
                                        </p:tgtEl>
                                      </p:cBhvr>
                                      <p:to x="100000" y="100000"/>
                                    </p:animScale>
                                  </p:childTnLst>
                                </p:cTn>
                              </p:par>
                            </p:childTnLst>
                          </p:cTn>
                        </p:par>
                        <p:par>
                          <p:cTn id="23" fill="hold">
                            <p:stCondLst>
                              <p:cond delay="2000"/>
                            </p:stCondLst>
                            <p:childTnLst>
                              <p:par>
                                <p:cTn id="24" presetID="8" presetClass="emph" presetSubtype="0" fill="hold" grpId="0" nodeType="afterEffect">
                                  <p:stCondLst>
                                    <p:cond delay="0"/>
                                  </p:stCondLst>
                                  <p:childTnLst>
                                    <p:animRot by="21600000">
                                      <p:cBhvr>
                                        <p:cTn id="25" dur="20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animBg="1"/>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ight Arrow 40">
            <a:extLst>
              <a:ext uri="{FF2B5EF4-FFF2-40B4-BE49-F238E27FC236}">
                <a16:creationId xmlns:a16="http://schemas.microsoft.com/office/drawing/2014/main" id="{2B472C00-16E4-D843-AC54-70384B774D6D}"/>
              </a:ext>
            </a:extLst>
          </p:cNvPr>
          <p:cNvSpPr/>
          <p:nvPr/>
        </p:nvSpPr>
        <p:spPr>
          <a:xfrm>
            <a:off x="1072357" y="817880"/>
            <a:ext cx="10047286" cy="4429817"/>
          </a:xfrm>
          <a:prstGeom prst="rightArrow">
            <a:avLst>
              <a:gd name="adj1" fmla="val 61731"/>
              <a:gd name="adj2" fmla="val 51955"/>
            </a:avLst>
          </a:prstGeom>
          <a:solidFill>
            <a:srgbClr val="94C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5FFF445B-9291-A840-9D39-68CA0D27C950}"/>
              </a:ext>
            </a:extLst>
          </p:cNvPr>
          <p:cNvGrpSpPr/>
          <p:nvPr/>
        </p:nvGrpSpPr>
        <p:grpSpPr>
          <a:xfrm>
            <a:off x="-1847566" y="5564825"/>
            <a:ext cx="14389801" cy="2407039"/>
            <a:chOff x="-1847566" y="5564825"/>
            <a:chExt cx="14389801" cy="2407039"/>
          </a:xfrm>
        </p:grpSpPr>
        <p:sp>
          <p:nvSpPr>
            <p:cNvPr id="13" name="Right Arrow 12">
              <a:extLst>
                <a:ext uri="{FF2B5EF4-FFF2-40B4-BE49-F238E27FC236}">
                  <a16:creationId xmlns:a16="http://schemas.microsoft.com/office/drawing/2014/main" id="{260F7D8E-8E91-0D42-83BE-8DB38D38487C}"/>
                </a:ext>
              </a:extLst>
            </p:cNvPr>
            <p:cNvSpPr/>
            <p:nvPr/>
          </p:nvSpPr>
          <p:spPr>
            <a:xfrm rot="152137">
              <a:off x="-1847566" y="5564825"/>
              <a:ext cx="14389801" cy="2407039"/>
            </a:xfrm>
            <a:prstGeom prst="rightArrow">
              <a:avLst>
                <a:gd name="adj1" fmla="val 73698"/>
                <a:gd name="adj2" fmla="val 50000"/>
              </a:avLst>
            </a:pr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5F5C9C7-2A4D-6340-A63A-73B6C3C81068}"/>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9</a:t>
              </a:fld>
              <a:endParaRPr lang="en-US" sz="1600" dirty="0"/>
            </a:p>
          </p:txBody>
        </p:sp>
        <p:sp>
          <p:nvSpPr>
            <p:cNvPr id="16" name="TextBox 15">
              <a:extLst>
                <a:ext uri="{FF2B5EF4-FFF2-40B4-BE49-F238E27FC236}">
                  <a16:creationId xmlns:a16="http://schemas.microsoft.com/office/drawing/2014/main" id="{3C5E563B-3999-AA48-BBF3-FC42B9048512}"/>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2022 – Reach out</a:t>
              </a:r>
            </a:p>
          </p:txBody>
        </p:sp>
      </p:grpSp>
      <p:sp>
        <p:nvSpPr>
          <p:cNvPr id="39" name="TextBox 38">
            <a:extLst>
              <a:ext uri="{FF2B5EF4-FFF2-40B4-BE49-F238E27FC236}">
                <a16:creationId xmlns:a16="http://schemas.microsoft.com/office/drawing/2014/main" id="{C574C7D7-3898-5649-8793-438EB824973D}"/>
              </a:ext>
            </a:extLst>
          </p:cNvPr>
          <p:cNvSpPr txBox="1"/>
          <p:nvPr/>
        </p:nvSpPr>
        <p:spPr>
          <a:xfrm>
            <a:off x="3310008" y="368962"/>
            <a:ext cx="5186658" cy="769441"/>
          </a:xfrm>
          <a:prstGeom prst="rect">
            <a:avLst/>
          </a:prstGeom>
          <a:noFill/>
        </p:spPr>
        <p:txBody>
          <a:bodyPr wrap="square" rtlCol="0">
            <a:spAutoFit/>
          </a:bodyPr>
          <a:lstStyle/>
          <a:p>
            <a:pPr algn="ctr"/>
            <a:r>
              <a:rPr lang="en-US" sz="4400" b="1" dirty="0">
                <a:solidFill>
                  <a:srgbClr val="A07AEB"/>
                </a:solidFill>
                <a:cs typeface="Arial" panose="020B0604020202020204" pitchFamily="34" charset="0"/>
              </a:rPr>
              <a:t>Scenario</a:t>
            </a:r>
          </a:p>
        </p:txBody>
      </p:sp>
      <p:sp>
        <p:nvSpPr>
          <p:cNvPr id="40" name="Chevron 39">
            <a:extLst>
              <a:ext uri="{FF2B5EF4-FFF2-40B4-BE49-F238E27FC236}">
                <a16:creationId xmlns:a16="http://schemas.microsoft.com/office/drawing/2014/main" id="{8007D92F-CD90-A74D-8B47-62839C307D53}"/>
              </a:ext>
            </a:extLst>
          </p:cNvPr>
          <p:cNvSpPr/>
          <p:nvPr/>
        </p:nvSpPr>
        <p:spPr>
          <a:xfrm rot="10800000">
            <a:off x="577971" y="1256890"/>
            <a:ext cx="1479954" cy="1257311"/>
          </a:xfrm>
          <a:prstGeom prst="chevron">
            <a:avLst>
              <a:gd name="adj" fmla="val 19344"/>
            </a:avLst>
          </a:prstGeom>
          <a:solidFill>
            <a:srgbClr val="A07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07AEB"/>
              </a:solidFill>
            </a:endParaRPr>
          </a:p>
        </p:txBody>
      </p:sp>
      <p:sp>
        <p:nvSpPr>
          <p:cNvPr id="21" name="TextBox 20">
            <a:extLst>
              <a:ext uri="{FF2B5EF4-FFF2-40B4-BE49-F238E27FC236}">
                <a16:creationId xmlns:a16="http://schemas.microsoft.com/office/drawing/2014/main" id="{7AD947C3-882F-FE45-8DFB-74E257D3279F}"/>
              </a:ext>
            </a:extLst>
          </p:cNvPr>
          <p:cNvSpPr txBox="1"/>
          <p:nvPr/>
        </p:nvSpPr>
        <p:spPr>
          <a:xfrm>
            <a:off x="815223" y="1331547"/>
            <a:ext cx="974406" cy="1107996"/>
          </a:xfrm>
          <a:prstGeom prst="rect">
            <a:avLst/>
          </a:prstGeom>
          <a:noFill/>
        </p:spPr>
        <p:txBody>
          <a:bodyPr wrap="square" rtlCol="0">
            <a:spAutoFit/>
          </a:bodyPr>
          <a:lstStyle/>
          <a:p>
            <a:pPr algn="ctr"/>
            <a:r>
              <a:rPr lang="en-US" sz="6600" b="1" dirty="0">
                <a:cs typeface="Arial" panose="020B0604020202020204" pitchFamily="34" charset="0"/>
              </a:rPr>
              <a:t>3</a:t>
            </a:r>
          </a:p>
        </p:txBody>
      </p:sp>
      <p:pic>
        <p:nvPicPr>
          <p:cNvPr id="30" name="Picture 29">
            <a:extLst>
              <a:ext uri="{FF2B5EF4-FFF2-40B4-BE49-F238E27FC236}">
                <a16:creationId xmlns:a16="http://schemas.microsoft.com/office/drawing/2014/main" id="{D20379F1-D30F-4DF0-BA19-7B466390F082}"/>
              </a:ext>
            </a:extLst>
          </p:cNvPr>
          <p:cNvPicPr>
            <a:picLocks noChangeAspect="1"/>
          </p:cNvPicPr>
          <p:nvPr/>
        </p:nvPicPr>
        <p:blipFill>
          <a:blip r:embed="rId2">
            <a:alphaModFix amt="10000"/>
          </a:blip>
          <a:stretch>
            <a:fillRect/>
          </a:stretch>
        </p:blipFill>
        <p:spPr>
          <a:xfrm rot="1800000">
            <a:off x="-38581" y="-2549700"/>
            <a:ext cx="7838100" cy="3624068"/>
          </a:xfrm>
          <a:prstGeom prst="rect">
            <a:avLst/>
          </a:prstGeom>
        </p:spPr>
      </p:pic>
      <p:sp>
        <p:nvSpPr>
          <p:cNvPr id="31" name="TextBox 30">
            <a:extLst>
              <a:ext uri="{FF2B5EF4-FFF2-40B4-BE49-F238E27FC236}">
                <a16:creationId xmlns:a16="http://schemas.microsoft.com/office/drawing/2014/main" id="{8738EDE2-7DD1-4098-A94D-3440440C21BC}"/>
              </a:ext>
            </a:extLst>
          </p:cNvPr>
          <p:cNvSpPr txBox="1"/>
          <p:nvPr/>
        </p:nvSpPr>
        <p:spPr>
          <a:xfrm>
            <a:off x="2102378" y="2261198"/>
            <a:ext cx="6628107" cy="1384995"/>
          </a:xfrm>
          <a:prstGeom prst="rect">
            <a:avLst/>
          </a:prstGeom>
          <a:noFill/>
        </p:spPr>
        <p:txBody>
          <a:bodyPr wrap="square" rtlCol="0">
            <a:spAutoFit/>
          </a:bodyPr>
          <a:lstStyle/>
          <a:p>
            <a:pPr algn="ctr"/>
            <a:r>
              <a:rPr lang="en-US" sz="2800" b="1" dirty="0" err="1">
                <a:cs typeface="Arial" panose="020B0604020202020204" pitchFamily="34" charset="0"/>
              </a:rPr>
              <a:t>Vanisha</a:t>
            </a:r>
            <a:r>
              <a:rPr lang="en-US" sz="2800" b="1" dirty="0">
                <a:cs typeface="Arial" panose="020B0604020202020204" pitchFamily="34" charset="0"/>
              </a:rPr>
              <a:t> has noticed that every time her class line up for lunch, there are some children who are pushing Erin around.</a:t>
            </a:r>
            <a:endParaRPr lang="en-US" sz="2800" b="1" dirty="0">
              <a:solidFill>
                <a:srgbClr val="FF0048"/>
              </a:solidFill>
              <a:cs typeface="Arial" panose="020B0604020202020204" pitchFamily="34" charset="0"/>
            </a:endParaRPr>
          </a:p>
        </p:txBody>
      </p:sp>
      <p:sp>
        <p:nvSpPr>
          <p:cNvPr id="33" name="Chevron 7">
            <a:extLst>
              <a:ext uri="{FF2B5EF4-FFF2-40B4-BE49-F238E27FC236}">
                <a16:creationId xmlns:a16="http://schemas.microsoft.com/office/drawing/2014/main" id="{405C8333-8B5D-4224-8DC8-A5C08AB46106}"/>
              </a:ext>
            </a:extLst>
          </p:cNvPr>
          <p:cNvSpPr/>
          <p:nvPr/>
        </p:nvSpPr>
        <p:spPr>
          <a:xfrm rot="11328033">
            <a:off x="1391609" y="4289190"/>
            <a:ext cx="5578372" cy="1392186"/>
          </a:xfrm>
          <a:prstGeom prst="chevr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TextBox 41">
            <a:extLst>
              <a:ext uri="{FF2B5EF4-FFF2-40B4-BE49-F238E27FC236}">
                <a16:creationId xmlns:a16="http://schemas.microsoft.com/office/drawing/2014/main" id="{0F7192AE-79AB-4BBC-8374-C565B773FDB4}"/>
              </a:ext>
            </a:extLst>
          </p:cNvPr>
          <p:cNvSpPr txBox="1"/>
          <p:nvPr/>
        </p:nvSpPr>
        <p:spPr>
          <a:xfrm rot="541505">
            <a:off x="2170764" y="4402682"/>
            <a:ext cx="4161563" cy="1200329"/>
          </a:xfrm>
          <a:prstGeom prst="rect">
            <a:avLst/>
          </a:prstGeom>
          <a:noFill/>
        </p:spPr>
        <p:txBody>
          <a:bodyPr wrap="square" rtlCol="0">
            <a:spAutoFit/>
          </a:bodyPr>
          <a:lstStyle/>
          <a:p>
            <a:pPr algn="ctr"/>
            <a:r>
              <a:rPr lang="en-US" sz="2400" b="1" dirty="0">
                <a:solidFill>
                  <a:schemeClr val="bg1"/>
                </a:solidFill>
                <a:cs typeface="Arial" panose="020B0604020202020204" pitchFamily="34" charset="0"/>
              </a:rPr>
              <a:t>Which roles can you see in this scenario? How could each person reach out? </a:t>
            </a:r>
          </a:p>
        </p:txBody>
      </p:sp>
    </p:spTree>
    <p:extLst>
      <p:ext uri="{BB962C8B-B14F-4D97-AF65-F5344CB8AC3E}">
        <p14:creationId xmlns:p14="http://schemas.microsoft.com/office/powerpoint/2010/main" val="267263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1"/>
                                        </p:tgtEl>
                                        <p:attrNameLst>
                                          <p:attrName>r</p:attrName>
                                        </p:attrNameLst>
                                      </p:cBhvr>
                                    </p:animRot>
                                  </p:childTnLst>
                                </p:cTn>
                              </p:par>
                              <p:par>
                                <p:cTn id="7" presetID="26"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animEffect transition="in" filter="wipe(down)">
                                      <p:cBhvr>
                                        <p:cTn id="9" dur="580">
                                          <p:stCondLst>
                                            <p:cond delay="0"/>
                                          </p:stCondLst>
                                        </p:cTn>
                                        <p:tgtEl>
                                          <p:spTgt spid="33"/>
                                        </p:tgtEl>
                                      </p:cBhvr>
                                    </p:animEffect>
                                    <p:anim calcmode="lin" valueType="num">
                                      <p:cBhvr>
                                        <p:cTn id="10"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11"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12"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13"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14"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15" dur="26">
                                          <p:stCondLst>
                                            <p:cond delay="650"/>
                                          </p:stCondLst>
                                        </p:cTn>
                                        <p:tgtEl>
                                          <p:spTgt spid="33"/>
                                        </p:tgtEl>
                                      </p:cBhvr>
                                      <p:to x="100000" y="60000"/>
                                    </p:animScale>
                                    <p:animScale>
                                      <p:cBhvr>
                                        <p:cTn id="16" dur="166" decel="50000">
                                          <p:stCondLst>
                                            <p:cond delay="676"/>
                                          </p:stCondLst>
                                        </p:cTn>
                                        <p:tgtEl>
                                          <p:spTgt spid="33"/>
                                        </p:tgtEl>
                                      </p:cBhvr>
                                      <p:to x="100000" y="100000"/>
                                    </p:animScale>
                                    <p:animScale>
                                      <p:cBhvr>
                                        <p:cTn id="17" dur="26">
                                          <p:stCondLst>
                                            <p:cond delay="1312"/>
                                          </p:stCondLst>
                                        </p:cTn>
                                        <p:tgtEl>
                                          <p:spTgt spid="33"/>
                                        </p:tgtEl>
                                      </p:cBhvr>
                                      <p:to x="100000" y="80000"/>
                                    </p:animScale>
                                    <p:animScale>
                                      <p:cBhvr>
                                        <p:cTn id="18" dur="166" decel="50000">
                                          <p:stCondLst>
                                            <p:cond delay="1338"/>
                                          </p:stCondLst>
                                        </p:cTn>
                                        <p:tgtEl>
                                          <p:spTgt spid="33"/>
                                        </p:tgtEl>
                                      </p:cBhvr>
                                      <p:to x="100000" y="100000"/>
                                    </p:animScale>
                                    <p:animScale>
                                      <p:cBhvr>
                                        <p:cTn id="19" dur="26">
                                          <p:stCondLst>
                                            <p:cond delay="1642"/>
                                          </p:stCondLst>
                                        </p:cTn>
                                        <p:tgtEl>
                                          <p:spTgt spid="33"/>
                                        </p:tgtEl>
                                      </p:cBhvr>
                                      <p:to x="100000" y="90000"/>
                                    </p:animScale>
                                    <p:animScale>
                                      <p:cBhvr>
                                        <p:cTn id="20" dur="166" decel="50000">
                                          <p:stCondLst>
                                            <p:cond delay="1668"/>
                                          </p:stCondLst>
                                        </p:cTn>
                                        <p:tgtEl>
                                          <p:spTgt spid="33"/>
                                        </p:tgtEl>
                                      </p:cBhvr>
                                      <p:to x="100000" y="100000"/>
                                    </p:animScale>
                                    <p:animScale>
                                      <p:cBhvr>
                                        <p:cTn id="21" dur="26">
                                          <p:stCondLst>
                                            <p:cond delay="1808"/>
                                          </p:stCondLst>
                                        </p:cTn>
                                        <p:tgtEl>
                                          <p:spTgt spid="33"/>
                                        </p:tgtEl>
                                      </p:cBhvr>
                                      <p:to x="100000" y="95000"/>
                                    </p:animScale>
                                    <p:animScale>
                                      <p:cBhvr>
                                        <p:cTn id="22" dur="166" decel="50000">
                                          <p:stCondLst>
                                            <p:cond delay="1834"/>
                                          </p:stCondLst>
                                        </p:cTn>
                                        <p:tgtEl>
                                          <p:spTgt spid="33"/>
                                        </p:tgtEl>
                                      </p:cBhvr>
                                      <p:to x="100000" y="100000"/>
                                    </p:animScale>
                                  </p:childTnLst>
                                </p:cTn>
                              </p:par>
                            </p:childTnLst>
                          </p:cTn>
                        </p:par>
                        <p:par>
                          <p:cTn id="23" fill="hold">
                            <p:stCondLst>
                              <p:cond delay="2000"/>
                            </p:stCondLst>
                            <p:childTnLst>
                              <p:par>
                                <p:cTn id="24" presetID="8" presetClass="emph" presetSubtype="0" fill="hold" grpId="0" nodeType="afterEffect">
                                  <p:stCondLst>
                                    <p:cond delay="0"/>
                                  </p:stCondLst>
                                  <p:childTnLst>
                                    <p:animRot by="21600000">
                                      <p:cBhvr>
                                        <p:cTn id="25" dur="20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animBg="1"/>
      <p:bldP spid="4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1020</TotalTime>
  <Words>425</Words>
  <Application>Microsoft Office PowerPoint</Application>
  <PresentationFormat>Widescreen</PresentationFormat>
  <Paragraphs>72</Paragraphs>
  <Slides>12</Slides>
  <Notes>4</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Aoife Nic Colaim</dc:creator>
  <cp:lastModifiedBy>Kirsty Taylor</cp:lastModifiedBy>
  <cp:revision>51</cp:revision>
  <dcterms:created xsi:type="dcterms:W3CDTF">2022-07-14T12:26:06Z</dcterms:created>
  <dcterms:modified xsi:type="dcterms:W3CDTF">2022-09-05T11:52:02Z</dcterms:modified>
</cp:coreProperties>
</file>